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0.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1.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13.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Lst>
  <p:notesMasterIdLst>
    <p:notesMasterId r:id="rId32"/>
  </p:notesMasterIdLst>
  <p:sldIdLst>
    <p:sldId id="259" r:id="rId4"/>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24" autoAdjust="0"/>
    <p:restoredTop sz="94660"/>
  </p:normalViewPr>
  <p:slideViewPr>
    <p:cSldViewPr snapToGrid="0">
      <p:cViewPr varScale="1">
        <p:scale>
          <a:sx n="88" d="100"/>
          <a:sy n="88" d="100"/>
        </p:scale>
        <p:origin x="6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server-1\SKDS\SKDS\Diana_Kalnina\Projekti_2019\RRLAB\Rez\RRLAB_graf.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server-1\SKDS\SKDS\Diana_Kalnina\Projekti_2019\RRLAB\Rez\RRLAB_graf.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server-1\skds\skds\Diana_Kalnina\Projekti_2019\RRLAB\Rez\RRLAB_graf.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server-1\skds\skds\Diana_Kalnina\Projekti_2019\RRLAB\Rez\RRLAB_graf.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server-1\SKDS\SKDS\Diana_Kalnina\Projekti_2019\RRLAB\Rez\RRLAB_graf.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server-1\SKDS\SKDS\Diana_Kalnina\Projekti_2019\RRLAB\Rez\RRLAB_graf.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server-1\SKDS\SKDS\Diana_Kalnina\Projekti_2019\RRLAB\Rez\RRLAB_graf.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server-1\SKDS\SKDS\Diana_Kalnina\Projekti_2019\RRLAB\Rez\RRLAB_graf.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server-1\SKDS\SKDS\Diana_Kalnina\Projekti_2019\RRLAB\Rez\RRLAB_graf.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274687656410645"/>
          <c:y val="9.5799504622889442E-2"/>
          <c:w val="0.50014333724824223"/>
          <c:h val="0.79414534956063743"/>
        </c:manualLayout>
      </c:layout>
      <c:pieChart>
        <c:varyColors val="1"/>
        <c:ser>
          <c:idx val="1"/>
          <c:order val="0"/>
          <c:dPt>
            <c:idx val="0"/>
            <c:bubble3D val="0"/>
            <c:spPr>
              <a:solidFill>
                <a:srgbClr val="FF9F1C"/>
              </a:solidFill>
            </c:spPr>
            <c:extLst>
              <c:ext xmlns:c16="http://schemas.microsoft.com/office/drawing/2014/chart" uri="{C3380CC4-5D6E-409C-BE32-E72D297353CC}">
                <c16:uniqueId val="{00000001-348B-4AE4-9914-D6E7658E15EF}"/>
              </c:ext>
            </c:extLst>
          </c:dPt>
          <c:dPt>
            <c:idx val="1"/>
            <c:bubble3D val="0"/>
            <c:spPr>
              <a:solidFill>
                <a:srgbClr val="00A752"/>
              </a:solidFill>
            </c:spPr>
            <c:extLst>
              <c:ext xmlns:c16="http://schemas.microsoft.com/office/drawing/2014/chart" uri="{C3380CC4-5D6E-409C-BE32-E72D297353CC}">
                <c16:uniqueId val="{00000003-889B-43C1-BCBA-5D33A171B421}"/>
              </c:ext>
            </c:extLst>
          </c:dPt>
          <c:dLbls>
            <c:spPr>
              <a:noFill/>
              <a:ln>
                <a:noFill/>
              </a:ln>
              <a:effectLst/>
            </c:spPr>
            <c:txPr>
              <a:bodyPr wrap="square" lIns="38100" tIns="19050" rIns="38100" bIns="19050" anchor="ctr">
                <a:spAutoFit/>
              </a:bodyPr>
              <a:lstStyle/>
              <a:p>
                <a:pPr>
                  <a:defRPr sz="1200"/>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Dati!$B$4:$B$5</c:f>
              <c:strCache>
                <c:ptCount val="2"/>
                <c:pt idx="0">
                  <c:v>Jā</c:v>
                </c:pt>
                <c:pt idx="1">
                  <c:v>Nē</c:v>
                </c:pt>
              </c:strCache>
            </c:strRef>
          </c:cat>
          <c:val>
            <c:numRef>
              <c:f>Dati!$C$4:$C$5</c:f>
              <c:numCache>
                <c:formatCode>0</c:formatCode>
                <c:ptCount val="2"/>
                <c:pt idx="0">
                  <c:v>53.184713375796179</c:v>
                </c:pt>
                <c:pt idx="1">
                  <c:v>46.815286624203821</c:v>
                </c:pt>
              </c:numCache>
            </c:numRef>
          </c:val>
          <c:extLst>
            <c:ext xmlns:c16="http://schemas.microsoft.com/office/drawing/2014/chart" uri="{C3380CC4-5D6E-409C-BE32-E72D297353CC}">
              <c16:uniqueId val="{00000004-348B-4AE4-9914-D6E7658E15EF}"/>
            </c:ext>
          </c:extLst>
        </c:ser>
        <c:dLbls>
          <c:showLegendKey val="0"/>
          <c:showVal val="0"/>
          <c:showCatName val="0"/>
          <c:showSerName val="0"/>
          <c:showPercent val="0"/>
          <c:showBubbleSize val="0"/>
          <c:showLeaderLines val="1"/>
        </c:dLbls>
        <c:firstSliceAng val="329"/>
      </c:pieChart>
      <c:spPr>
        <a:noFill/>
        <a:ln w="25400">
          <a:noFill/>
        </a:ln>
      </c:spPr>
    </c:plotArea>
    <c:plotVisOnly val="1"/>
    <c:dispBlanksAs val="gap"/>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b="0" i="0" u="none" strike="noStrike" baseline="0">
                <a:solidFill>
                  <a:srgbClr val="000000"/>
                </a:solidFill>
                <a:latin typeface="Arial"/>
                <a:ea typeface="Arial"/>
                <a:cs typeface="Arial"/>
              </a:defRPr>
            </a:pPr>
            <a:r>
              <a:rPr lang="lv-LV" sz="1000"/>
              <a:t>%</a:t>
            </a:r>
          </a:p>
        </c:rich>
      </c:tx>
      <c:layout>
        <c:manualLayout>
          <c:xMode val="edge"/>
          <c:yMode val="edge"/>
          <c:x val="0.88628287135749806"/>
          <c:y val="2.510049006111998E-2"/>
        </c:manualLayout>
      </c:layout>
      <c:overlay val="0"/>
      <c:spPr>
        <a:solidFill>
          <a:schemeClr val="bg1"/>
        </a:solidFill>
        <a:ln w="3175">
          <a:solidFill>
            <a:schemeClr val="tx1"/>
          </a:solidFill>
        </a:ln>
        <a:effectLst>
          <a:outerShdw dist="38100" dir="2700000" algn="tl" rotWithShape="0">
            <a:prstClr val="black"/>
          </a:outerShdw>
        </a:effectLst>
      </c:spPr>
    </c:title>
    <c:autoTitleDeleted val="0"/>
    <c:plotArea>
      <c:layout>
        <c:manualLayout>
          <c:layoutTarget val="inner"/>
          <c:xMode val="edge"/>
          <c:yMode val="edge"/>
          <c:x val="0.42900073815511264"/>
          <c:y val="2.1402848892362259E-2"/>
          <c:w val="0.51342181570759438"/>
          <c:h val="0.95601293266220344"/>
        </c:manualLayout>
      </c:layout>
      <c:barChart>
        <c:barDir val="bar"/>
        <c:grouping val="clustered"/>
        <c:varyColors val="0"/>
        <c:ser>
          <c:idx val="0"/>
          <c:order val="0"/>
          <c:spPr>
            <a:solidFill>
              <a:srgbClr val="FF9F1C"/>
            </a:solidFill>
          </c:spPr>
          <c:invertIfNegative val="0"/>
          <c:dPt>
            <c:idx val="9"/>
            <c:invertIfNegative val="0"/>
            <c:bubble3D val="0"/>
            <c:spPr>
              <a:solidFill>
                <a:srgbClr val="FF9F1C">
                  <a:alpha val="50196"/>
                </a:srgbClr>
              </a:solidFill>
            </c:spPr>
            <c:extLst>
              <c:ext xmlns:c16="http://schemas.microsoft.com/office/drawing/2014/chart" uri="{C3380CC4-5D6E-409C-BE32-E72D297353CC}">
                <c16:uniqueId val="{00000001-FF1F-4FD1-829A-E231635853F2}"/>
              </c:ext>
            </c:extLst>
          </c:dPt>
          <c:dPt>
            <c:idx val="10"/>
            <c:invertIfNegative val="0"/>
            <c:bubble3D val="0"/>
            <c:spPr>
              <a:solidFill>
                <a:sysClr val="window" lastClr="FFFFFF">
                  <a:lumMod val="75000"/>
                </a:sysClr>
              </a:solidFill>
            </c:spPr>
            <c:extLst>
              <c:ext xmlns:c16="http://schemas.microsoft.com/office/drawing/2014/chart" uri="{C3380CC4-5D6E-409C-BE32-E72D297353CC}">
                <c16:uniqueId val="{00000003-FF1F-4FD1-829A-E231635853F2}"/>
              </c:ext>
            </c:extLst>
          </c:dPt>
          <c:dPt>
            <c:idx val="15"/>
            <c:invertIfNegative val="0"/>
            <c:bubble3D val="0"/>
            <c:spPr>
              <a:solidFill>
                <a:srgbClr val="FF9F1C"/>
              </a:solidFill>
              <a:ln w="6350">
                <a:noFill/>
              </a:ln>
            </c:spPr>
            <c:extLst>
              <c:ext xmlns:c16="http://schemas.microsoft.com/office/drawing/2014/chart" uri="{C3380CC4-5D6E-409C-BE32-E72D297353CC}">
                <c16:uniqueId val="{00000005-A1BA-4719-921A-FF22B092E849}"/>
              </c:ext>
            </c:extLst>
          </c:dPt>
          <c:dPt>
            <c:idx val="16"/>
            <c:invertIfNegative val="0"/>
            <c:bubble3D val="0"/>
            <c:extLst>
              <c:ext xmlns:c16="http://schemas.microsoft.com/office/drawing/2014/chart" uri="{C3380CC4-5D6E-409C-BE32-E72D297353CC}">
                <c16:uniqueId val="{00000006-A1BA-4719-921A-FF22B092E849}"/>
              </c:ext>
            </c:extLst>
          </c:dPt>
          <c:dPt>
            <c:idx val="20"/>
            <c:invertIfNegative val="0"/>
            <c:bubble3D val="0"/>
            <c:extLst>
              <c:ext xmlns:c16="http://schemas.microsoft.com/office/drawing/2014/chart" uri="{C3380CC4-5D6E-409C-BE32-E72D297353CC}">
                <c16:uniqueId val="{00000007-A1BA-4719-921A-FF22B092E849}"/>
              </c:ext>
            </c:extLst>
          </c:dPt>
          <c:dLbls>
            <c:spPr>
              <a:noFill/>
              <a:ln>
                <a:noFill/>
              </a:ln>
              <a:effectLst/>
            </c:spPr>
            <c:txPr>
              <a:bodyPr wrap="square" lIns="38100" tIns="19050" rIns="38100" bIns="19050" anchor="ctr">
                <a:spAutoFit/>
              </a:bodyPr>
              <a:lstStyle/>
              <a:p>
                <a:pPr>
                  <a:defRPr sz="10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Dati!$B$49:$B$59</c:f>
              <c:strCache>
                <c:ptCount val="11"/>
                <c:pt idx="1">
                  <c:v>Pašnodarbināta persona</c:v>
                </c:pt>
                <c:pt idx="2">
                  <c:v>Individuālais komersants</c:v>
                </c:pt>
                <c:pt idx="4">
                  <c:v>Sabiedrība ar ierobežotu atbildību</c:v>
                </c:pt>
                <c:pt idx="5">
                  <c:v>Zemnieka saimniecība</c:v>
                </c:pt>
                <c:pt idx="6">
                  <c:v>Individuālais (ģimenes) uzņēmums</c:v>
                </c:pt>
                <c:pt idx="7">
                  <c:v>Kooperatīva sabiedrība</c:v>
                </c:pt>
                <c:pt idx="9">
                  <c:v>Cita atbilde</c:v>
                </c:pt>
                <c:pt idx="10">
                  <c:v>Nav atbildes</c:v>
                </c:pt>
              </c:strCache>
            </c:strRef>
          </c:cat>
          <c:val>
            <c:numRef>
              <c:f>Dati!$C$49:$C$59</c:f>
              <c:numCache>
                <c:formatCode>0</c:formatCode>
                <c:ptCount val="11"/>
                <c:pt idx="1">
                  <c:v>17.964071856287426</c:v>
                </c:pt>
                <c:pt idx="2">
                  <c:v>3.5928143712574849</c:v>
                </c:pt>
                <c:pt idx="4">
                  <c:v>52.095808383233532</c:v>
                </c:pt>
                <c:pt idx="5">
                  <c:v>20.359281437125748</c:v>
                </c:pt>
                <c:pt idx="6">
                  <c:v>4.1916167664670656</c:v>
                </c:pt>
                <c:pt idx="7">
                  <c:v>0.59880239520958078</c:v>
                </c:pt>
                <c:pt idx="9">
                  <c:v>4.1916167664670656</c:v>
                </c:pt>
                <c:pt idx="10">
                  <c:v>1.1976047904191616</c:v>
                </c:pt>
              </c:numCache>
            </c:numRef>
          </c:val>
          <c:extLst>
            <c:ext xmlns:c16="http://schemas.microsoft.com/office/drawing/2014/chart" uri="{C3380CC4-5D6E-409C-BE32-E72D297353CC}">
              <c16:uniqueId val="{00000008-A1BA-4719-921A-FF22B092E849}"/>
            </c:ext>
          </c:extLst>
        </c:ser>
        <c:dLbls>
          <c:dLblPos val="outEnd"/>
          <c:showLegendKey val="0"/>
          <c:showVal val="1"/>
          <c:showCatName val="0"/>
          <c:showSerName val="0"/>
          <c:showPercent val="0"/>
          <c:showBubbleSize val="0"/>
        </c:dLbls>
        <c:gapWidth val="30"/>
        <c:axId val="297679768"/>
        <c:axId val="297680160"/>
      </c:barChart>
      <c:catAx>
        <c:axId val="297679768"/>
        <c:scaling>
          <c:orientation val="maxMin"/>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97680160"/>
        <c:crosses val="autoZero"/>
        <c:auto val="1"/>
        <c:lblAlgn val="ctr"/>
        <c:lblOffset val="100"/>
        <c:tickLblSkip val="1"/>
        <c:tickMarkSkip val="1"/>
        <c:noMultiLvlLbl val="0"/>
      </c:catAx>
      <c:valAx>
        <c:axId val="297680160"/>
        <c:scaling>
          <c:orientation val="minMax"/>
          <c:max val="100"/>
        </c:scaling>
        <c:delete val="1"/>
        <c:axPos val="t"/>
        <c:numFmt formatCode="0" sourceLinked="1"/>
        <c:majorTickMark val="out"/>
        <c:minorTickMark val="none"/>
        <c:tickLblPos val="nextTo"/>
        <c:crossAx val="297679768"/>
        <c:crosses val="autoZero"/>
        <c:crossBetween val="between"/>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b="0" i="0" u="none" strike="noStrike" baseline="0">
                <a:solidFill>
                  <a:srgbClr val="000000"/>
                </a:solidFill>
                <a:latin typeface="Arial"/>
                <a:ea typeface="Arial"/>
                <a:cs typeface="Arial"/>
              </a:defRPr>
            </a:pPr>
            <a:r>
              <a:rPr lang="lv-LV"/>
              <a:t>%</a:t>
            </a:r>
          </a:p>
        </c:rich>
      </c:tx>
      <c:layout>
        <c:manualLayout>
          <c:xMode val="edge"/>
          <c:yMode val="edge"/>
          <c:x val="0.93772317812125339"/>
          <c:y val="9.8100122805750214E-3"/>
        </c:manualLayout>
      </c:layout>
      <c:overlay val="0"/>
      <c:spPr>
        <a:solidFill>
          <a:schemeClr val="bg1"/>
        </a:solidFill>
        <a:ln w="3175">
          <a:solidFill>
            <a:schemeClr val="tx1"/>
          </a:solidFill>
        </a:ln>
        <a:effectLst>
          <a:outerShdw dist="38100" dir="2700000" algn="tl" rotWithShape="0">
            <a:prstClr val="black"/>
          </a:outerShdw>
        </a:effectLst>
      </c:spPr>
    </c:title>
    <c:autoTitleDeleted val="0"/>
    <c:plotArea>
      <c:layout>
        <c:manualLayout>
          <c:layoutTarget val="inner"/>
          <c:xMode val="edge"/>
          <c:yMode val="edge"/>
          <c:x val="7.9874612829794328E-3"/>
          <c:y val="2.1402848892362259E-2"/>
          <c:w val="0.98281489221430263"/>
          <c:h val="0.72321450609797089"/>
        </c:manualLayout>
      </c:layout>
      <c:barChart>
        <c:barDir val="col"/>
        <c:grouping val="clustered"/>
        <c:varyColors val="0"/>
        <c:ser>
          <c:idx val="0"/>
          <c:order val="0"/>
          <c:spPr>
            <a:solidFill>
              <a:srgbClr val="FF9F1C"/>
            </a:solidFill>
          </c:spPr>
          <c:invertIfNegative val="0"/>
          <c:dPt>
            <c:idx val="6"/>
            <c:invertIfNegative val="0"/>
            <c:bubble3D val="0"/>
            <c:spPr>
              <a:solidFill>
                <a:sysClr val="window" lastClr="FFFFFF">
                  <a:lumMod val="75000"/>
                </a:sysClr>
              </a:solidFill>
            </c:spPr>
            <c:extLst>
              <c:ext xmlns:c16="http://schemas.microsoft.com/office/drawing/2014/chart" uri="{C3380CC4-5D6E-409C-BE32-E72D297353CC}">
                <c16:uniqueId val="{00000001-D71E-4E14-9770-DA18C8A1C1E2}"/>
              </c:ext>
            </c:extLst>
          </c:dPt>
          <c:dLbls>
            <c:spPr>
              <a:noFill/>
              <a:ln>
                <a:noFill/>
              </a:ln>
              <a:effectLst/>
            </c:spPr>
            <c:txPr>
              <a:bodyPr wrap="square" lIns="38100" tIns="19050" rIns="38100" bIns="19050" anchor="ctr">
                <a:spAutoFit/>
              </a:bodyPr>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Dati!$B$246:$B$252</c:f>
              <c:strCache>
                <c:ptCount val="7"/>
                <c:pt idx="0">
                  <c:v>Līdz 10 000 EUR</c:v>
                </c:pt>
                <c:pt idx="1">
                  <c:v>10 001 - 20 000 EUR</c:v>
                </c:pt>
                <c:pt idx="2">
                  <c:v>20 001 - 30 000 EUR</c:v>
                </c:pt>
                <c:pt idx="3">
                  <c:v>30 001 - 50 000 EUR</c:v>
                </c:pt>
                <c:pt idx="4">
                  <c:v>50 001 - 75 000 EUR</c:v>
                </c:pt>
                <c:pt idx="5">
                  <c:v>75 001 EUR un vairāk</c:v>
                </c:pt>
                <c:pt idx="6">
                  <c:v>Nav atbildes</c:v>
                </c:pt>
              </c:strCache>
            </c:strRef>
          </c:cat>
          <c:val>
            <c:numRef>
              <c:f>Dati!$C$246:$C$252</c:f>
              <c:numCache>
                <c:formatCode>0</c:formatCode>
                <c:ptCount val="7"/>
                <c:pt idx="0">
                  <c:v>26.347305389221557</c:v>
                </c:pt>
                <c:pt idx="1">
                  <c:v>21</c:v>
                </c:pt>
                <c:pt idx="2">
                  <c:v>12.574850299401197</c:v>
                </c:pt>
                <c:pt idx="3">
                  <c:v>13.77245508982036</c:v>
                </c:pt>
                <c:pt idx="4">
                  <c:v>7.7844311377245505</c:v>
                </c:pt>
                <c:pt idx="5">
                  <c:v>11.976047904191617</c:v>
                </c:pt>
                <c:pt idx="6">
                  <c:v>5.9880239520958085</c:v>
                </c:pt>
              </c:numCache>
            </c:numRef>
          </c:val>
          <c:extLst>
            <c:ext xmlns:c16="http://schemas.microsoft.com/office/drawing/2014/chart" uri="{C3380CC4-5D6E-409C-BE32-E72D297353CC}">
              <c16:uniqueId val="{00000004-4780-4B5A-973A-BFEC87BC95A9}"/>
            </c:ext>
          </c:extLst>
        </c:ser>
        <c:dLbls>
          <c:dLblPos val="outEnd"/>
          <c:showLegendKey val="0"/>
          <c:showVal val="1"/>
          <c:showCatName val="0"/>
          <c:showSerName val="0"/>
          <c:showPercent val="0"/>
          <c:showBubbleSize val="0"/>
        </c:dLbls>
        <c:gapWidth val="30"/>
        <c:axId val="561415928"/>
        <c:axId val="561414752"/>
      </c:barChart>
      <c:catAx>
        <c:axId val="56141592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561414752"/>
        <c:crosses val="autoZero"/>
        <c:auto val="1"/>
        <c:lblAlgn val="ctr"/>
        <c:lblOffset val="100"/>
        <c:noMultiLvlLbl val="0"/>
      </c:catAx>
      <c:valAx>
        <c:axId val="561414752"/>
        <c:scaling>
          <c:orientation val="minMax"/>
          <c:max val="40"/>
        </c:scaling>
        <c:delete val="1"/>
        <c:axPos val="l"/>
        <c:numFmt formatCode="0" sourceLinked="1"/>
        <c:majorTickMark val="out"/>
        <c:minorTickMark val="none"/>
        <c:tickLblPos val="nextTo"/>
        <c:crossAx val="561415928"/>
        <c:crosses val="autoZero"/>
        <c:crossBetween val="between"/>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Arial"/>
          <a:ea typeface="Arial"/>
          <a:cs typeface="Aria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b="0" i="0" u="none" strike="noStrike" baseline="0">
                <a:solidFill>
                  <a:srgbClr val="000000"/>
                </a:solidFill>
                <a:latin typeface="Arial"/>
                <a:ea typeface="Arial"/>
                <a:cs typeface="Arial"/>
              </a:defRPr>
            </a:pPr>
            <a:r>
              <a:rPr lang="lv-LV"/>
              <a:t>%</a:t>
            </a:r>
          </a:p>
        </c:rich>
      </c:tx>
      <c:layout>
        <c:manualLayout>
          <c:xMode val="edge"/>
          <c:yMode val="edge"/>
          <c:x val="0.93772317812125339"/>
          <c:y val="9.8100122805750214E-3"/>
        </c:manualLayout>
      </c:layout>
      <c:overlay val="0"/>
      <c:spPr>
        <a:solidFill>
          <a:schemeClr val="bg1"/>
        </a:solidFill>
        <a:ln w="3175">
          <a:solidFill>
            <a:schemeClr val="tx1"/>
          </a:solidFill>
        </a:ln>
        <a:effectLst>
          <a:outerShdw dist="38100" dir="2700000" algn="tl" rotWithShape="0">
            <a:prstClr val="black"/>
          </a:outerShdw>
        </a:effectLst>
      </c:spPr>
    </c:title>
    <c:autoTitleDeleted val="0"/>
    <c:plotArea>
      <c:layout>
        <c:manualLayout>
          <c:layoutTarget val="inner"/>
          <c:xMode val="edge"/>
          <c:yMode val="edge"/>
          <c:x val="0.41454207296935575"/>
          <c:y val="2.1402848892362259E-2"/>
          <c:w val="0.53184926387512832"/>
          <c:h val="0.95601293266220344"/>
        </c:manualLayout>
      </c:layout>
      <c:barChart>
        <c:barDir val="bar"/>
        <c:grouping val="clustered"/>
        <c:varyColors val="0"/>
        <c:ser>
          <c:idx val="0"/>
          <c:order val="0"/>
          <c:spPr>
            <a:solidFill>
              <a:srgbClr val="FF9F1C"/>
            </a:solidFill>
          </c:spPr>
          <c:invertIfNegative val="0"/>
          <c:dPt>
            <c:idx val="10"/>
            <c:invertIfNegative val="0"/>
            <c:bubble3D val="0"/>
            <c:spPr>
              <a:solidFill>
                <a:srgbClr val="FF9F1C">
                  <a:alpha val="50196"/>
                </a:srgbClr>
              </a:solidFill>
            </c:spPr>
            <c:extLst>
              <c:ext xmlns:c16="http://schemas.microsoft.com/office/drawing/2014/chart" uri="{C3380CC4-5D6E-409C-BE32-E72D297353CC}">
                <c16:uniqueId val="{00000001-278F-40C8-8E82-95A15E9357F0}"/>
              </c:ext>
            </c:extLst>
          </c:dPt>
          <c:dPt>
            <c:idx val="11"/>
            <c:invertIfNegative val="0"/>
            <c:bubble3D val="0"/>
            <c:spPr>
              <a:solidFill>
                <a:sysClr val="window" lastClr="FFFFFF">
                  <a:lumMod val="75000"/>
                </a:sysClr>
              </a:solidFill>
            </c:spPr>
            <c:extLst>
              <c:ext xmlns:c16="http://schemas.microsoft.com/office/drawing/2014/chart" uri="{C3380CC4-5D6E-409C-BE32-E72D297353CC}">
                <c16:uniqueId val="{00000003-278F-40C8-8E82-95A15E9357F0}"/>
              </c:ext>
            </c:extLst>
          </c:dPt>
          <c:dPt>
            <c:idx val="15"/>
            <c:invertIfNegative val="0"/>
            <c:bubble3D val="0"/>
            <c:spPr>
              <a:solidFill>
                <a:srgbClr val="FF9F1C"/>
              </a:solidFill>
              <a:ln w="6350">
                <a:noFill/>
              </a:ln>
            </c:spPr>
            <c:extLst>
              <c:ext xmlns:c16="http://schemas.microsoft.com/office/drawing/2014/chart" uri="{C3380CC4-5D6E-409C-BE32-E72D297353CC}">
                <c16:uniqueId val="{00000001-90B4-4435-8E33-9C67E31B9FA1}"/>
              </c:ext>
            </c:extLst>
          </c:dPt>
          <c:dPt>
            <c:idx val="16"/>
            <c:invertIfNegative val="0"/>
            <c:bubble3D val="0"/>
            <c:extLst>
              <c:ext xmlns:c16="http://schemas.microsoft.com/office/drawing/2014/chart" uri="{C3380CC4-5D6E-409C-BE32-E72D297353CC}">
                <c16:uniqueId val="{00000002-90B4-4435-8E33-9C67E31B9FA1}"/>
              </c:ext>
            </c:extLst>
          </c:dPt>
          <c:dPt>
            <c:idx val="20"/>
            <c:invertIfNegative val="0"/>
            <c:bubble3D val="0"/>
            <c:extLst>
              <c:ext xmlns:c16="http://schemas.microsoft.com/office/drawing/2014/chart" uri="{C3380CC4-5D6E-409C-BE32-E72D297353CC}">
                <c16:uniqueId val="{00000003-90B4-4435-8E33-9C67E31B9FA1}"/>
              </c:ext>
            </c:extLst>
          </c:dPt>
          <c:dLbls>
            <c:spPr>
              <a:noFill/>
              <a:ln>
                <a:noFill/>
              </a:ln>
              <a:effectLst/>
            </c:spPr>
            <c:txPr>
              <a:bodyPr wrap="square" lIns="38100" tIns="19050" rIns="38100" bIns="19050" anchor="ctr">
                <a:spAutoFit/>
              </a:bodyPr>
              <a:lstStyle/>
              <a:p>
                <a:pPr>
                  <a:defRPr sz="9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Dati!$B$98:$B$109</c:f>
              <c:strCache>
                <c:ptCount val="12"/>
                <c:pt idx="0">
                  <c:v>Bankas</c:v>
                </c:pt>
                <c:pt idx="1">
                  <c:v>Nebanku kredītdevēja</c:v>
                </c:pt>
                <c:pt idx="2">
                  <c:v>LAD projekti (tai skaitā LEADER)</c:v>
                </c:pt>
                <c:pt idx="3">
                  <c:v>Projekts/-i (neprecizēts)/granti</c:v>
                </c:pt>
                <c:pt idx="4">
                  <c:v>Krājaizdevuma sabiedrības</c:v>
                </c:pt>
                <c:pt idx="5">
                  <c:v>Privātpersonas</c:v>
                </c:pt>
                <c:pt idx="6">
                  <c:v>ALTUM</c:v>
                </c:pt>
                <c:pt idx="7">
                  <c:v>NVA programmas/granti</c:v>
                </c:pt>
                <c:pt idx="8">
                  <c:v>Pašvaldības</c:v>
                </c:pt>
                <c:pt idx="9">
                  <c:v>Uzņēmuma/ juridiskas personas</c:v>
                </c:pt>
                <c:pt idx="10">
                  <c:v>Cits</c:v>
                </c:pt>
                <c:pt idx="11">
                  <c:v>Nav atbildes</c:v>
                </c:pt>
              </c:strCache>
            </c:strRef>
          </c:cat>
          <c:val>
            <c:numRef>
              <c:f>Dati!$C$98:$C$109</c:f>
              <c:numCache>
                <c:formatCode>0</c:formatCode>
                <c:ptCount val="12"/>
                <c:pt idx="0">
                  <c:v>42.514970059880241</c:v>
                </c:pt>
                <c:pt idx="1">
                  <c:v>13.173652694610778</c:v>
                </c:pt>
                <c:pt idx="2">
                  <c:v>11.976047904191617</c:v>
                </c:pt>
                <c:pt idx="3">
                  <c:v>10.778443113772456</c:v>
                </c:pt>
                <c:pt idx="4">
                  <c:v>10.179640718562874</c:v>
                </c:pt>
                <c:pt idx="5">
                  <c:v>10.179640718562874</c:v>
                </c:pt>
                <c:pt idx="6">
                  <c:v>8.3832335329341312</c:v>
                </c:pt>
                <c:pt idx="7">
                  <c:v>7.7844311377245505</c:v>
                </c:pt>
                <c:pt idx="8">
                  <c:v>3.5928143712574849</c:v>
                </c:pt>
                <c:pt idx="9">
                  <c:v>3.5928143712574849</c:v>
                </c:pt>
                <c:pt idx="10">
                  <c:v>0.59880239520958078</c:v>
                </c:pt>
                <c:pt idx="11">
                  <c:v>1.7964071856287425</c:v>
                </c:pt>
              </c:numCache>
            </c:numRef>
          </c:val>
          <c:extLst>
            <c:ext xmlns:c16="http://schemas.microsoft.com/office/drawing/2014/chart" uri="{C3380CC4-5D6E-409C-BE32-E72D297353CC}">
              <c16:uniqueId val="{00000004-90B4-4435-8E33-9C67E31B9FA1}"/>
            </c:ext>
          </c:extLst>
        </c:ser>
        <c:dLbls>
          <c:dLblPos val="outEnd"/>
          <c:showLegendKey val="0"/>
          <c:showVal val="1"/>
          <c:showCatName val="0"/>
          <c:showSerName val="0"/>
          <c:showPercent val="0"/>
          <c:showBubbleSize val="0"/>
        </c:dLbls>
        <c:gapWidth val="30"/>
        <c:axId val="299528880"/>
        <c:axId val="299531624"/>
      </c:barChart>
      <c:catAx>
        <c:axId val="299528880"/>
        <c:scaling>
          <c:orientation val="maxMin"/>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299531624"/>
        <c:crosses val="autoZero"/>
        <c:auto val="1"/>
        <c:lblAlgn val="ctr"/>
        <c:lblOffset val="100"/>
        <c:tickLblSkip val="1"/>
        <c:tickMarkSkip val="1"/>
        <c:noMultiLvlLbl val="0"/>
      </c:catAx>
      <c:valAx>
        <c:axId val="299531624"/>
        <c:scaling>
          <c:orientation val="minMax"/>
          <c:max val="100"/>
        </c:scaling>
        <c:delete val="1"/>
        <c:axPos val="t"/>
        <c:numFmt formatCode="0" sourceLinked="1"/>
        <c:majorTickMark val="out"/>
        <c:minorTickMark val="none"/>
        <c:tickLblPos val="nextTo"/>
        <c:crossAx val="299528880"/>
        <c:crosses val="autoZero"/>
        <c:crossBetween val="between"/>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274687656410645"/>
          <c:y val="7.0423810907681877E-2"/>
          <c:w val="0.46332615995115994"/>
          <c:h val="0.73518187542381086"/>
        </c:manualLayout>
      </c:layout>
      <c:pieChart>
        <c:varyColors val="1"/>
        <c:ser>
          <c:idx val="1"/>
          <c:order val="0"/>
          <c:dPt>
            <c:idx val="0"/>
            <c:bubble3D val="0"/>
            <c:spPr>
              <a:solidFill>
                <a:srgbClr val="FF9F1C"/>
              </a:solidFill>
            </c:spPr>
            <c:extLst>
              <c:ext xmlns:c16="http://schemas.microsoft.com/office/drawing/2014/chart" uri="{C3380CC4-5D6E-409C-BE32-E72D297353CC}">
                <c16:uniqueId val="{00000001-9F1B-48B3-B58A-8AC3A5320374}"/>
              </c:ext>
            </c:extLst>
          </c:dPt>
          <c:dPt>
            <c:idx val="1"/>
            <c:bubble3D val="0"/>
            <c:spPr>
              <a:solidFill>
                <a:srgbClr val="FF9F1C">
                  <a:alpha val="50196"/>
                </a:srgbClr>
              </a:solidFill>
            </c:spPr>
            <c:extLst>
              <c:ext xmlns:c16="http://schemas.microsoft.com/office/drawing/2014/chart" uri="{C3380CC4-5D6E-409C-BE32-E72D297353CC}">
                <c16:uniqueId val="{00000003-9F1B-48B3-B58A-8AC3A5320374}"/>
              </c:ext>
            </c:extLst>
          </c:dPt>
          <c:dPt>
            <c:idx val="2"/>
            <c:bubble3D val="0"/>
            <c:spPr>
              <a:solidFill>
                <a:srgbClr val="00A752"/>
              </a:solidFill>
            </c:spPr>
            <c:extLst>
              <c:ext xmlns:c16="http://schemas.microsoft.com/office/drawing/2014/chart" uri="{C3380CC4-5D6E-409C-BE32-E72D297353CC}">
                <c16:uniqueId val="{00000005-9F1B-48B3-B58A-8AC3A5320374}"/>
              </c:ext>
            </c:extLst>
          </c:dPt>
          <c:dPt>
            <c:idx val="3"/>
            <c:bubble3D val="0"/>
            <c:spPr>
              <a:solidFill>
                <a:schemeClr val="bg1">
                  <a:lumMod val="75000"/>
                </a:schemeClr>
              </a:solidFill>
            </c:spPr>
            <c:extLst>
              <c:ext xmlns:c16="http://schemas.microsoft.com/office/drawing/2014/chart" uri="{C3380CC4-5D6E-409C-BE32-E72D297353CC}">
                <c16:uniqueId val="{00000007-FF3A-435F-84D9-1C1EBB9BF6EA}"/>
              </c:ext>
            </c:extLst>
          </c:dPt>
          <c:dLbls>
            <c:dLbl>
              <c:idx val="1"/>
              <c:layout>
                <c:manualLayout>
                  <c:x val="3.0959758611393787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F1B-48B3-B58A-8AC3A5320374}"/>
                </c:ext>
              </c:extLst>
            </c:dLbl>
            <c:spPr>
              <a:noFill/>
              <a:ln>
                <a:noFill/>
              </a:ln>
              <a:effectLst/>
            </c:spPr>
            <c:txPr>
              <a:bodyPr wrap="square" lIns="38100" tIns="19050" rIns="38100" bIns="19050" anchor="ctr">
                <a:spAutoFit/>
              </a:bodyPr>
              <a:lstStyle/>
              <a:p>
                <a:pPr>
                  <a:defRPr sz="1400"/>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Dati!$B$185:$B$188</c:f>
              <c:strCache>
                <c:ptCount val="4"/>
                <c:pt idx="0">
                  <c:v>Jā, visu summu</c:v>
                </c:pt>
                <c:pt idx="1">
                  <c:v>Jā, daļu summas</c:v>
                </c:pt>
                <c:pt idx="2">
                  <c:v>Nē</c:v>
                </c:pt>
                <c:pt idx="3">
                  <c:v>Nav atbildes</c:v>
                </c:pt>
              </c:strCache>
            </c:strRef>
          </c:cat>
          <c:val>
            <c:numRef>
              <c:f>Dati!$C$185:$C$188</c:f>
              <c:numCache>
                <c:formatCode>0</c:formatCode>
                <c:ptCount val="4"/>
                <c:pt idx="0">
                  <c:v>44.311377245508979</c:v>
                </c:pt>
                <c:pt idx="1">
                  <c:v>17.365269461077844</c:v>
                </c:pt>
                <c:pt idx="2">
                  <c:v>34.730538922155688</c:v>
                </c:pt>
                <c:pt idx="3">
                  <c:v>3.5928143712574849</c:v>
                </c:pt>
              </c:numCache>
            </c:numRef>
          </c:val>
          <c:extLst>
            <c:ext xmlns:c16="http://schemas.microsoft.com/office/drawing/2014/chart" uri="{C3380CC4-5D6E-409C-BE32-E72D297353CC}">
              <c16:uniqueId val="{00000004-9F1B-48B3-B58A-8AC3A5320374}"/>
            </c:ext>
          </c:extLst>
        </c:ser>
        <c:dLbls>
          <c:showLegendKey val="0"/>
          <c:showVal val="0"/>
          <c:showCatName val="0"/>
          <c:showSerName val="0"/>
          <c:showPercent val="0"/>
          <c:showBubbleSize val="0"/>
          <c:showLeaderLines val="0"/>
        </c:dLbls>
        <c:firstSliceAng val="329"/>
      </c:pieChart>
      <c:spPr>
        <a:noFill/>
        <a:ln w="25400">
          <a:noFill/>
        </a:ln>
      </c:spPr>
    </c:plotArea>
    <c:plotVisOnly val="1"/>
    <c:dispBlanksAs val="gap"/>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b="0" i="0" u="none" strike="noStrike" baseline="0">
                <a:solidFill>
                  <a:srgbClr val="000000"/>
                </a:solidFill>
                <a:latin typeface="Arial"/>
                <a:ea typeface="Arial"/>
                <a:cs typeface="Arial"/>
              </a:defRPr>
            </a:pPr>
            <a:r>
              <a:rPr lang="lv-LV" sz="1000" dirty="0"/>
              <a:t>Respondentu</a:t>
            </a:r>
            <a:r>
              <a:rPr lang="lv-LV" sz="1000" baseline="0" dirty="0"/>
              <a:t> skaits</a:t>
            </a:r>
            <a:endParaRPr lang="lv-LV" sz="1000" dirty="0"/>
          </a:p>
        </c:rich>
      </c:tx>
      <c:layout>
        <c:manualLayout>
          <c:xMode val="edge"/>
          <c:yMode val="edge"/>
          <c:x val="0.79296958457607258"/>
          <c:y val="3.4375571600585665E-2"/>
        </c:manualLayout>
      </c:layout>
      <c:overlay val="0"/>
      <c:spPr>
        <a:solidFill>
          <a:schemeClr val="bg1"/>
        </a:solidFill>
        <a:ln w="3175">
          <a:solidFill>
            <a:schemeClr val="tx1"/>
          </a:solidFill>
        </a:ln>
        <a:effectLst>
          <a:outerShdw dist="38100" dir="2700000" algn="tl" rotWithShape="0">
            <a:prstClr val="black"/>
          </a:outerShdw>
        </a:effectLst>
      </c:spPr>
    </c:title>
    <c:autoTitleDeleted val="0"/>
    <c:plotArea>
      <c:layout>
        <c:manualLayout>
          <c:layoutTarget val="inner"/>
          <c:xMode val="edge"/>
          <c:yMode val="edge"/>
          <c:x val="0.37593071525055183"/>
          <c:y val="2.1402848892362259E-2"/>
          <c:w val="0.56649205460196139"/>
          <c:h val="0.95601293266220344"/>
        </c:manualLayout>
      </c:layout>
      <c:barChart>
        <c:barDir val="bar"/>
        <c:grouping val="clustered"/>
        <c:varyColors val="0"/>
        <c:ser>
          <c:idx val="0"/>
          <c:order val="0"/>
          <c:spPr>
            <a:solidFill>
              <a:srgbClr val="FF9F1C"/>
            </a:solidFill>
          </c:spPr>
          <c:invertIfNegative val="0"/>
          <c:dPt>
            <c:idx val="11"/>
            <c:invertIfNegative val="0"/>
            <c:bubble3D val="0"/>
            <c:spPr>
              <a:solidFill>
                <a:srgbClr val="FF9F1C">
                  <a:alpha val="50196"/>
                </a:srgbClr>
              </a:solidFill>
            </c:spPr>
            <c:extLst>
              <c:ext xmlns:c16="http://schemas.microsoft.com/office/drawing/2014/chart" uri="{C3380CC4-5D6E-409C-BE32-E72D297353CC}">
                <c16:uniqueId val="{00000001-ECB8-4A35-BCC8-72E00E6F7DC2}"/>
              </c:ext>
            </c:extLst>
          </c:dPt>
          <c:dPt>
            <c:idx val="12"/>
            <c:invertIfNegative val="0"/>
            <c:bubble3D val="0"/>
            <c:spPr>
              <a:solidFill>
                <a:sysClr val="window" lastClr="FFFFFF">
                  <a:lumMod val="75000"/>
                </a:sysClr>
              </a:solidFill>
            </c:spPr>
            <c:extLst>
              <c:ext xmlns:c16="http://schemas.microsoft.com/office/drawing/2014/chart" uri="{C3380CC4-5D6E-409C-BE32-E72D297353CC}">
                <c16:uniqueId val="{00000003-ECB8-4A35-BCC8-72E00E6F7DC2}"/>
              </c:ext>
            </c:extLst>
          </c:dPt>
          <c:dPt>
            <c:idx val="15"/>
            <c:invertIfNegative val="0"/>
            <c:bubble3D val="0"/>
            <c:spPr>
              <a:solidFill>
                <a:srgbClr val="FF9F1C"/>
              </a:solidFill>
              <a:ln w="6350">
                <a:noFill/>
              </a:ln>
            </c:spPr>
            <c:extLst>
              <c:ext xmlns:c16="http://schemas.microsoft.com/office/drawing/2014/chart" uri="{C3380CC4-5D6E-409C-BE32-E72D297353CC}">
                <c16:uniqueId val="{00000001-2E26-4A3D-87A3-92C88C2AC902}"/>
              </c:ext>
            </c:extLst>
          </c:dPt>
          <c:dPt>
            <c:idx val="16"/>
            <c:invertIfNegative val="0"/>
            <c:bubble3D val="0"/>
            <c:extLst>
              <c:ext xmlns:c16="http://schemas.microsoft.com/office/drawing/2014/chart" uri="{C3380CC4-5D6E-409C-BE32-E72D297353CC}">
                <c16:uniqueId val="{00000002-2E26-4A3D-87A3-92C88C2AC902}"/>
              </c:ext>
            </c:extLst>
          </c:dPt>
          <c:dPt>
            <c:idx val="20"/>
            <c:invertIfNegative val="0"/>
            <c:bubble3D val="0"/>
            <c:extLst>
              <c:ext xmlns:c16="http://schemas.microsoft.com/office/drawing/2014/chart" uri="{C3380CC4-5D6E-409C-BE32-E72D297353CC}">
                <c16:uniqueId val="{00000003-2E26-4A3D-87A3-92C88C2AC902}"/>
              </c:ext>
            </c:extLst>
          </c:dPt>
          <c:dLbls>
            <c:spPr>
              <a:noFill/>
              <a:ln>
                <a:noFill/>
              </a:ln>
              <a:effectLst/>
            </c:spPr>
            <c:txPr>
              <a:bodyPr wrap="square" lIns="38100" tIns="19050" rIns="38100" bIns="19050" anchor="ctr">
                <a:spAutoFit/>
              </a:bodyPr>
              <a:lstStyle/>
              <a:p>
                <a:pPr>
                  <a:defRPr sz="10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Dati!$B$400:$B$412</c:f>
              <c:strCache>
                <c:ptCount val="13"/>
                <c:pt idx="0">
                  <c:v>Nepietiekams kredītnodrošinājums</c:v>
                </c:pt>
                <c:pt idx="1">
                  <c:v>Nepietiekams līdzfinansējums</c:v>
                </c:pt>
                <c:pt idx="2">
                  <c:v>Nepietiekams punktu skaits</c:v>
                </c:pt>
                <c:pt idx="3">
                  <c:v>Pārāk liela ķīla/nebija ko ieķīlāt</c:v>
                </c:pt>
                <c:pt idx="4">
                  <c:v>Zemi novērtēta ideja/ biznesa plāns/ uzvarēja citas idejas</c:v>
                </c:pt>
                <c:pt idx="5">
                  <c:v>Negatīva kredītvēsture</c:v>
                </c:pt>
                <c:pt idx="6">
                  <c:v>Nepietiekams aprogzījums/ neatbilst finanšu rādītāji</c:v>
                </c:pt>
                <c:pt idx="7">
                  <c:v>Birokrātija</c:v>
                </c:pt>
                <c:pt idx="8">
                  <c:v>Jauns uzņēmums</c:v>
                </c:pt>
                <c:pt idx="9">
                  <c:v>Nebija pietiekami sagatavojušies/ nepārliecība</c:v>
                </c:pt>
                <c:pt idx="10">
                  <c:v>Nepietika nauda</c:v>
                </c:pt>
                <c:pt idx="11">
                  <c:v>Cits</c:v>
                </c:pt>
                <c:pt idx="12">
                  <c:v>Nav atbildes</c:v>
                </c:pt>
              </c:strCache>
            </c:strRef>
          </c:cat>
          <c:val>
            <c:numRef>
              <c:f>Dati!$C$400:$C$412</c:f>
              <c:numCache>
                <c:formatCode>0</c:formatCode>
                <c:ptCount val="13"/>
                <c:pt idx="0">
                  <c:v>26</c:v>
                </c:pt>
                <c:pt idx="1">
                  <c:v>13</c:v>
                </c:pt>
                <c:pt idx="2">
                  <c:v>6</c:v>
                </c:pt>
                <c:pt idx="3">
                  <c:v>4</c:v>
                </c:pt>
                <c:pt idx="4">
                  <c:v>4</c:v>
                </c:pt>
                <c:pt idx="5">
                  <c:v>3</c:v>
                </c:pt>
                <c:pt idx="6">
                  <c:v>3</c:v>
                </c:pt>
                <c:pt idx="7">
                  <c:v>2</c:v>
                </c:pt>
                <c:pt idx="8">
                  <c:v>2</c:v>
                </c:pt>
                <c:pt idx="9">
                  <c:v>2</c:v>
                </c:pt>
                <c:pt idx="10">
                  <c:v>2</c:v>
                </c:pt>
                <c:pt idx="11">
                  <c:v>24</c:v>
                </c:pt>
                <c:pt idx="12">
                  <c:v>5</c:v>
                </c:pt>
              </c:numCache>
            </c:numRef>
          </c:val>
          <c:extLst>
            <c:ext xmlns:c16="http://schemas.microsoft.com/office/drawing/2014/chart" uri="{C3380CC4-5D6E-409C-BE32-E72D297353CC}">
              <c16:uniqueId val="{00000004-2E26-4A3D-87A3-92C88C2AC902}"/>
            </c:ext>
          </c:extLst>
        </c:ser>
        <c:dLbls>
          <c:dLblPos val="outEnd"/>
          <c:showLegendKey val="0"/>
          <c:showVal val="1"/>
          <c:showCatName val="0"/>
          <c:showSerName val="0"/>
          <c:showPercent val="0"/>
          <c:showBubbleSize val="0"/>
        </c:dLbls>
        <c:gapWidth val="30"/>
        <c:axId val="437412016"/>
        <c:axId val="437407704"/>
      </c:barChart>
      <c:catAx>
        <c:axId val="437412016"/>
        <c:scaling>
          <c:orientation val="maxMin"/>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37407704"/>
        <c:crosses val="autoZero"/>
        <c:auto val="1"/>
        <c:lblAlgn val="ctr"/>
        <c:lblOffset val="100"/>
        <c:tickLblSkip val="1"/>
        <c:tickMarkSkip val="1"/>
        <c:noMultiLvlLbl val="0"/>
      </c:catAx>
      <c:valAx>
        <c:axId val="437407704"/>
        <c:scaling>
          <c:orientation val="minMax"/>
          <c:max val="75"/>
        </c:scaling>
        <c:delete val="1"/>
        <c:axPos val="t"/>
        <c:numFmt formatCode="0" sourceLinked="1"/>
        <c:majorTickMark val="out"/>
        <c:minorTickMark val="none"/>
        <c:tickLblPos val="nextTo"/>
        <c:crossAx val="437412016"/>
        <c:crosses val="autoZero"/>
        <c:crossBetween val="between"/>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Arial"/>
          <a:ea typeface="Arial"/>
          <a:cs typeface="Aria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274687656410645"/>
          <c:y val="7.3905599147534626E-2"/>
          <c:w val="0.48167577160493819"/>
          <c:h val="0.75589920565727009"/>
        </c:manualLayout>
      </c:layout>
      <c:pieChart>
        <c:varyColors val="1"/>
        <c:ser>
          <c:idx val="1"/>
          <c:order val="0"/>
          <c:dPt>
            <c:idx val="0"/>
            <c:bubble3D val="0"/>
            <c:spPr>
              <a:solidFill>
                <a:srgbClr val="FF9F1C"/>
              </a:solidFill>
            </c:spPr>
            <c:extLst>
              <c:ext xmlns:c16="http://schemas.microsoft.com/office/drawing/2014/chart" uri="{C3380CC4-5D6E-409C-BE32-E72D297353CC}">
                <c16:uniqueId val="{00000001-4454-4B68-B66E-02FB01576B26}"/>
              </c:ext>
            </c:extLst>
          </c:dPt>
          <c:dPt>
            <c:idx val="1"/>
            <c:bubble3D val="0"/>
            <c:spPr>
              <a:solidFill>
                <a:srgbClr val="00A752"/>
              </a:solidFill>
            </c:spPr>
            <c:extLst>
              <c:ext xmlns:c16="http://schemas.microsoft.com/office/drawing/2014/chart" uri="{C3380CC4-5D6E-409C-BE32-E72D297353CC}">
                <c16:uniqueId val="{00000003-4454-4B68-B66E-02FB01576B26}"/>
              </c:ext>
            </c:extLst>
          </c:dPt>
          <c:dPt>
            <c:idx val="2"/>
            <c:bubble3D val="0"/>
            <c:spPr>
              <a:solidFill>
                <a:schemeClr val="bg1">
                  <a:lumMod val="75000"/>
                </a:schemeClr>
              </a:solidFill>
            </c:spPr>
            <c:extLst>
              <c:ext xmlns:c16="http://schemas.microsoft.com/office/drawing/2014/chart" uri="{C3380CC4-5D6E-409C-BE32-E72D297353CC}">
                <c16:uniqueId val="{00000005-D65F-43B7-A2A1-556526264725}"/>
              </c:ext>
            </c:extLst>
          </c:dPt>
          <c:dPt>
            <c:idx val="3"/>
            <c:bubble3D val="0"/>
            <c:spPr>
              <a:solidFill>
                <a:sysClr val="windowText" lastClr="000000"/>
              </a:solidFill>
            </c:spPr>
            <c:extLst>
              <c:ext xmlns:c16="http://schemas.microsoft.com/office/drawing/2014/chart" uri="{C3380CC4-5D6E-409C-BE32-E72D297353CC}">
                <c16:uniqueId val="{00000007-D65F-43B7-A2A1-556526264725}"/>
              </c:ext>
            </c:extLst>
          </c:dPt>
          <c:dLbls>
            <c:dLbl>
              <c:idx val="0"/>
              <c:layout>
                <c:manualLayout>
                  <c:x val="9.3813453351518864E-3"/>
                  <c:y val="-8.5068986259014823E-3"/>
                </c:manualLayout>
              </c:layout>
              <c:tx>
                <c:rich>
                  <a:bodyPr wrap="square" lIns="38100" tIns="19050" rIns="38100" bIns="19050" anchor="ctr">
                    <a:spAutoFit/>
                  </a:bodyPr>
                  <a:lstStyle/>
                  <a:p>
                    <a:pPr>
                      <a:defRPr sz="1200" b="0">
                        <a:solidFill>
                          <a:schemeClr val="tx1"/>
                        </a:solidFill>
                      </a:defRPr>
                    </a:pPr>
                    <a:fld id="{C6A8B915-8B11-48D2-8267-DA2EAB84ECEE}" type="CATEGORYNAME">
                      <a:rPr lang="en-US" sz="2400" b="0">
                        <a:solidFill>
                          <a:schemeClr val="tx1"/>
                        </a:solidFill>
                      </a:rPr>
                      <a:pPr>
                        <a:defRPr sz="1200" b="0">
                          <a:solidFill>
                            <a:schemeClr val="tx1"/>
                          </a:solidFill>
                        </a:defRPr>
                      </a:pPr>
                      <a:t>[KATEGORIJAS NOSAUKUMS]</a:t>
                    </a:fld>
                    <a:r>
                      <a:rPr lang="en-US" sz="3600" b="0" baseline="0" dirty="0">
                        <a:solidFill>
                          <a:schemeClr val="tx1"/>
                        </a:solidFill>
                      </a:rPr>
                      <a:t>
</a:t>
                    </a:r>
                    <a:fld id="{4B606A69-64AD-4D34-8544-AE4C96437AF0}" type="PERCENTAGE">
                      <a:rPr lang="en-US" sz="3600" b="0" baseline="0">
                        <a:solidFill>
                          <a:schemeClr val="tx1"/>
                        </a:solidFill>
                      </a:rPr>
                      <a:pPr>
                        <a:defRPr sz="1200" b="0">
                          <a:solidFill>
                            <a:schemeClr val="tx1"/>
                          </a:solidFill>
                        </a:defRPr>
                      </a:pPr>
                      <a:t>[PROCENTUĀLĀ VĒRTĪBA]</a:t>
                    </a:fld>
                    <a:endParaRPr lang="en-US" sz="3600" b="0" baseline="0" dirty="0">
                      <a:solidFill>
                        <a:schemeClr val="tx1"/>
                      </a:solidFill>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54-4B68-B66E-02FB01576B26}"/>
                </c:ext>
              </c:extLst>
            </c:dLbl>
            <c:spPr>
              <a:noFill/>
              <a:ln>
                <a:noFill/>
              </a:ln>
              <a:effectLst/>
            </c:spPr>
            <c:txPr>
              <a:bodyPr wrap="square" lIns="38100" tIns="19050" rIns="38100" bIns="19050" anchor="ctr">
                <a:spAutoFit/>
              </a:bodyPr>
              <a:lstStyle/>
              <a:p>
                <a:pPr>
                  <a:defRPr sz="1200"/>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Dati!$B$271:$B$274</c:f>
              <c:strCache>
                <c:ptCount val="4"/>
                <c:pt idx="0">
                  <c:v>Jā</c:v>
                </c:pt>
                <c:pt idx="1">
                  <c:v>Nē</c:v>
                </c:pt>
                <c:pt idx="2">
                  <c:v>Grūti pateikt</c:v>
                </c:pt>
                <c:pt idx="3">
                  <c:v>Nav atbildes</c:v>
                </c:pt>
              </c:strCache>
            </c:strRef>
          </c:cat>
          <c:val>
            <c:numRef>
              <c:f>Dati!$C$271:$C$274</c:f>
              <c:numCache>
                <c:formatCode>0</c:formatCode>
                <c:ptCount val="4"/>
                <c:pt idx="0">
                  <c:v>65.923566878980893</c:v>
                </c:pt>
                <c:pt idx="1">
                  <c:v>14.012738853503185</c:v>
                </c:pt>
                <c:pt idx="2">
                  <c:v>19.108280254777071</c:v>
                </c:pt>
                <c:pt idx="3">
                  <c:v>0.95541401273885351</c:v>
                </c:pt>
              </c:numCache>
            </c:numRef>
          </c:val>
          <c:extLst>
            <c:ext xmlns:c16="http://schemas.microsoft.com/office/drawing/2014/chart" uri="{C3380CC4-5D6E-409C-BE32-E72D297353CC}">
              <c16:uniqueId val="{00000004-4454-4B68-B66E-02FB01576B26}"/>
            </c:ext>
          </c:extLst>
        </c:ser>
        <c:dLbls>
          <c:showLegendKey val="0"/>
          <c:showVal val="0"/>
          <c:showCatName val="0"/>
          <c:showSerName val="0"/>
          <c:showPercent val="0"/>
          <c:showBubbleSize val="0"/>
          <c:showLeaderLines val="0"/>
        </c:dLbls>
        <c:firstSliceAng val="329"/>
      </c:pieChart>
      <c:spPr>
        <a:noFill/>
        <a:ln w="25400">
          <a:noFill/>
        </a:ln>
      </c:spPr>
    </c:plotArea>
    <c:plotVisOnly val="1"/>
    <c:dispBlanksAs val="gap"/>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497934828619607"/>
          <c:y val="0.10745128592727574"/>
          <c:w val="0.53020902037607631"/>
          <c:h val="0.78071005549573425"/>
        </c:manualLayout>
      </c:layout>
      <c:pieChart>
        <c:varyColors val="1"/>
        <c:ser>
          <c:idx val="1"/>
          <c:order val="0"/>
          <c:dPt>
            <c:idx val="0"/>
            <c:bubble3D val="0"/>
            <c:spPr>
              <a:solidFill>
                <a:srgbClr val="FF9F1C"/>
              </a:solidFill>
            </c:spPr>
            <c:extLst>
              <c:ext xmlns:c16="http://schemas.microsoft.com/office/drawing/2014/chart" uri="{C3380CC4-5D6E-409C-BE32-E72D297353CC}">
                <c16:uniqueId val="{00000004-70E7-4B10-8F09-CDF66ECD5BC5}"/>
              </c:ext>
            </c:extLst>
          </c:dPt>
          <c:dPt>
            <c:idx val="1"/>
            <c:bubble3D val="0"/>
            <c:spPr>
              <a:solidFill>
                <a:srgbClr val="00A752"/>
              </a:solidFill>
            </c:spPr>
            <c:extLst>
              <c:ext xmlns:c16="http://schemas.microsoft.com/office/drawing/2014/chart" uri="{C3380CC4-5D6E-409C-BE32-E72D297353CC}">
                <c16:uniqueId val="{00000003-5886-4397-A7D7-0122B2876BBA}"/>
              </c:ext>
            </c:extLst>
          </c:dPt>
          <c:dPt>
            <c:idx val="2"/>
            <c:bubble3D val="0"/>
            <c:spPr>
              <a:solidFill>
                <a:srgbClr val="953735"/>
              </a:solidFill>
            </c:spPr>
            <c:extLst>
              <c:ext xmlns:c16="http://schemas.microsoft.com/office/drawing/2014/chart" uri="{C3380CC4-5D6E-409C-BE32-E72D297353CC}">
                <c16:uniqueId val="{00000003-EBC2-47FA-A9EA-55D7882E361D}"/>
              </c:ext>
            </c:extLst>
          </c:dPt>
          <c:dPt>
            <c:idx val="3"/>
            <c:bubble3D val="0"/>
            <c:spPr>
              <a:solidFill>
                <a:schemeClr val="bg1">
                  <a:lumMod val="75000"/>
                </a:schemeClr>
              </a:solidFill>
            </c:spPr>
            <c:extLst>
              <c:ext xmlns:c16="http://schemas.microsoft.com/office/drawing/2014/chart" uri="{C3380CC4-5D6E-409C-BE32-E72D297353CC}">
                <c16:uniqueId val="{00000003-70E7-4B10-8F09-CDF66ECD5BC5}"/>
              </c:ext>
            </c:extLst>
          </c:dPt>
          <c:dLbls>
            <c:dLbl>
              <c:idx val="0"/>
              <c:layout>
                <c:manualLayout>
                  <c:x val="0.11876792170771461"/>
                  <c:y val="1.314917584693116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70E7-4B10-8F09-CDF66ECD5BC5}"/>
                </c:ext>
              </c:extLst>
            </c:dLbl>
            <c:spPr>
              <a:noFill/>
              <a:ln>
                <a:noFill/>
              </a:ln>
              <a:effectLst/>
            </c:spPr>
            <c:txPr>
              <a:bodyPr wrap="square" lIns="38100" tIns="19050" rIns="38100" bIns="19050" anchor="ctr">
                <a:spAutoFit/>
              </a:bodyPr>
              <a:lstStyle/>
              <a:p>
                <a:pPr>
                  <a:defRPr sz="1200"/>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Dati!$B$292:$B$295</c:f>
              <c:strCache>
                <c:ptCount val="4"/>
                <c:pt idx="0">
                  <c:v>Apgrozāmiem līdzekļiem</c:v>
                </c:pt>
                <c:pt idx="1">
                  <c:v>Investīcijām</c:v>
                </c:pt>
                <c:pt idx="2">
                  <c:v>Gan apgrozāmiem līdzekļiem, gan investīcijām</c:v>
                </c:pt>
                <c:pt idx="3">
                  <c:v>Nav atbildes</c:v>
                </c:pt>
              </c:strCache>
            </c:strRef>
          </c:cat>
          <c:val>
            <c:numRef>
              <c:f>Dati!$C$292:$C$295</c:f>
              <c:numCache>
                <c:formatCode>0</c:formatCode>
                <c:ptCount val="4"/>
                <c:pt idx="0">
                  <c:v>22.222222222222221</c:v>
                </c:pt>
                <c:pt idx="1">
                  <c:v>35.748792270531403</c:v>
                </c:pt>
                <c:pt idx="2">
                  <c:v>41.062801932367151</c:v>
                </c:pt>
                <c:pt idx="3">
                  <c:v>0.96618357487922701</c:v>
                </c:pt>
              </c:numCache>
            </c:numRef>
          </c:val>
          <c:extLst>
            <c:ext xmlns:c16="http://schemas.microsoft.com/office/drawing/2014/chart" uri="{C3380CC4-5D6E-409C-BE32-E72D297353CC}">
              <c16:uniqueId val="{00000002-EBC2-47FA-A9EA-55D7882E361D}"/>
            </c:ext>
          </c:extLst>
        </c:ser>
        <c:dLbls>
          <c:showLegendKey val="0"/>
          <c:showVal val="0"/>
          <c:showCatName val="0"/>
          <c:showSerName val="0"/>
          <c:showPercent val="0"/>
          <c:showBubbleSize val="0"/>
          <c:showLeaderLines val="0"/>
        </c:dLbls>
        <c:firstSliceAng val="329"/>
      </c:pieChart>
      <c:spPr>
        <a:noFill/>
        <a:ln w="25400">
          <a:noFill/>
        </a:ln>
      </c:spPr>
    </c:plotArea>
    <c:plotVisOnly val="1"/>
    <c:dispBlanksAs val="gap"/>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50" b="0" i="0" u="none" strike="noStrike" baseline="0">
                <a:solidFill>
                  <a:srgbClr val="000000"/>
                </a:solidFill>
                <a:latin typeface="Arial"/>
                <a:ea typeface="Arial"/>
                <a:cs typeface="Arial"/>
              </a:defRPr>
            </a:pPr>
            <a:r>
              <a:rPr lang="lv-LV" sz="1050"/>
              <a:t>%</a:t>
            </a:r>
          </a:p>
        </c:rich>
      </c:tx>
      <c:layout>
        <c:manualLayout>
          <c:xMode val="edge"/>
          <c:yMode val="edge"/>
          <c:x val="0.93772317812125339"/>
          <c:y val="9.8100122805750214E-3"/>
        </c:manualLayout>
      </c:layout>
      <c:overlay val="0"/>
      <c:spPr>
        <a:solidFill>
          <a:schemeClr val="bg1"/>
        </a:solidFill>
        <a:ln w="3175">
          <a:solidFill>
            <a:schemeClr val="tx1"/>
          </a:solidFill>
        </a:ln>
        <a:effectLst>
          <a:outerShdw dist="38100" dir="2700000" algn="tl" rotWithShape="0">
            <a:prstClr val="black"/>
          </a:outerShdw>
        </a:effectLst>
      </c:spPr>
    </c:title>
    <c:autoTitleDeleted val="0"/>
    <c:plotArea>
      <c:layout>
        <c:manualLayout>
          <c:layoutTarget val="inner"/>
          <c:xMode val="edge"/>
          <c:yMode val="edge"/>
          <c:x val="4.0874134560340454E-2"/>
          <c:y val="2.1402848892362259E-2"/>
          <c:w val="0.90822208180767527"/>
          <c:h val="0.95601293266220344"/>
        </c:manualLayout>
      </c:layout>
      <c:barChart>
        <c:barDir val="col"/>
        <c:grouping val="clustered"/>
        <c:varyColors val="0"/>
        <c:ser>
          <c:idx val="0"/>
          <c:order val="0"/>
          <c:spPr>
            <a:solidFill>
              <a:srgbClr val="FF9F1C"/>
            </a:solidFill>
          </c:spPr>
          <c:invertIfNegative val="0"/>
          <c:dPt>
            <c:idx val="6"/>
            <c:invertIfNegative val="0"/>
            <c:bubble3D val="0"/>
            <c:spPr>
              <a:solidFill>
                <a:sysClr val="window" lastClr="FFFFFF">
                  <a:lumMod val="75000"/>
                </a:sysClr>
              </a:solidFill>
            </c:spPr>
            <c:extLst>
              <c:ext xmlns:c16="http://schemas.microsoft.com/office/drawing/2014/chart" uri="{C3380CC4-5D6E-409C-BE32-E72D297353CC}">
                <c16:uniqueId val="{00000001-CAAE-42C3-BD66-AFB630EB032B}"/>
              </c:ext>
            </c:extLst>
          </c:dPt>
          <c:dPt>
            <c:idx val="15"/>
            <c:invertIfNegative val="0"/>
            <c:bubble3D val="0"/>
            <c:spPr>
              <a:solidFill>
                <a:srgbClr val="FF9F1C"/>
              </a:solidFill>
              <a:ln w="6350">
                <a:noFill/>
              </a:ln>
            </c:spPr>
            <c:extLst>
              <c:ext xmlns:c16="http://schemas.microsoft.com/office/drawing/2014/chart" uri="{C3380CC4-5D6E-409C-BE32-E72D297353CC}">
                <c16:uniqueId val="{00000001-C6AA-46C3-AB82-35679C290436}"/>
              </c:ext>
            </c:extLst>
          </c:dPt>
          <c:dPt>
            <c:idx val="16"/>
            <c:invertIfNegative val="0"/>
            <c:bubble3D val="0"/>
            <c:extLst>
              <c:ext xmlns:c16="http://schemas.microsoft.com/office/drawing/2014/chart" uri="{C3380CC4-5D6E-409C-BE32-E72D297353CC}">
                <c16:uniqueId val="{00000002-C6AA-46C3-AB82-35679C290436}"/>
              </c:ext>
            </c:extLst>
          </c:dPt>
          <c:dPt>
            <c:idx val="20"/>
            <c:invertIfNegative val="0"/>
            <c:bubble3D val="0"/>
            <c:extLst>
              <c:ext xmlns:c16="http://schemas.microsoft.com/office/drawing/2014/chart" uri="{C3380CC4-5D6E-409C-BE32-E72D297353CC}">
                <c16:uniqueId val="{00000003-C6AA-46C3-AB82-35679C290436}"/>
              </c:ext>
            </c:extLst>
          </c:dPt>
          <c:dLbls>
            <c:spPr>
              <a:noFill/>
              <a:ln>
                <a:noFill/>
              </a:ln>
              <a:effectLst/>
            </c:spPr>
            <c:txPr>
              <a:bodyPr wrap="square" lIns="38100" tIns="19050" rIns="38100" bIns="19050" anchor="ctr">
                <a:spAutoFit/>
              </a:bodyPr>
              <a:lstStyle/>
              <a:p>
                <a:pPr>
                  <a:defRPr sz="105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Dati!$B$565:$B$571</c:f>
              <c:strCache>
                <c:ptCount val="7"/>
                <c:pt idx="0">
                  <c:v>Līdz 10 000 EUR</c:v>
                </c:pt>
                <c:pt idx="1">
                  <c:v>10 001 - 20 000 EUR</c:v>
                </c:pt>
                <c:pt idx="2">
                  <c:v>20 001 - 30 000 EUR</c:v>
                </c:pt>
                <c:pt idx="3">
                  <c:v>30 001 - 50 000 EUR</c:v>
                </c:pt>
                <c:pt idx="4">
                  <c:v>50 001 - 75 000 EUR</c:v>
                </c:pt>
                <c:pt idx="5">
                  <c:v>75 001 EUR un vairāk</c:v>
                </c:pt>
                <c:pt idx="6">
                  <c:v>Nav atbildes</c:v>
                </c:pt>
              </c:strCache>
            </c:strRef>
          </c:cat>
          <c:val>
            <c:numRef>
              <c:f>Dati!$C$565:$C$571</c:f>
              <c:numCache>
                <c:formatCode>0</c:formatCode>
                <c:ptCount val="7"/>
                <c:pt idx="0">
                  <c:v>39.130434782608695</c:v>
                </c:pt>
                <c:pt idx="1">
                  <c:v>18.357487922705314</c:v>
                </c:pt>
                <c:pt idx="2">
                  <c:v>11.594202898550725</c:v>
                </c:pt>
                <c:pt idx="3">
                  <c:v>15.458937198067632</c:v>
                </c:pt>
                <c:pt idx="4">
                  <c:v>3.8647342995169081</c:v>
                </c:pt>
                <c:pt idx="5">
                  <c:v>9.1787439613526569</c:v>
                </c:pt>
                <c:pt idx="6">
                  <c:v>2.4154589371980677</c:v>
                </c:pt>
              </c:numCache>
            </c:numRef>
          </c:val>
          <c:extLst>
            <c:ext xmlns:c16="http://schemas.microsoft.com/office/drawing/2014/chart" uri="{C3380CC4-5D6E-409C-BE32-E72D297353CC}">
              <c16:uniqueId val="{00000004-C6AA-46C3-AB82-35679C290436}"/>
            </c:ext>
          </c:extLst>
        </c:ser>
        <c:dLbls>
          <c:dLblPos val="outEnd"/>
          <c:showLegendKey val="0"/>
          <c:showVal val="1"/>
          <c:showCatName val="0"/>
          <c:showSerName val="0"/>
          <c:showPercent val="0"/>
          <c:showBubbleSize val="0"/>
        </c:dLbls>
        <c:gapWidth val="30"/>
        <c:axId val="437789488"/>
        <c:axId val="437790664"/>
      </c:barChart>
      <c:catAx>
        <c:axId val="43778948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en-US"/>
          </a:p>
        </c:txPr>
        <c:crossAx val="437790664"/>
        <c:crosses val="autoZero"/>
        <c:auto val="1"/>
        <c:lblAlgn val="ctr"/>
        <c:lblOffset val="100"/>
        <c:noMultiLvlLbl val="0"/>
      </c:catAx>
      <c:valAx>
        <c:axId val="437790664"/>
        <c:scaling>
          <c:orientation val="minMax"/>
          <c:max val="45"/>
        </c:scaling>
        <c:delete val="1"/>
        <c:axPos val="l"/>
        <c:numFmt formatCode="0" sourceLinked="1"/>
        <c:majorTickMark val="out"/>
        <c:minorTickMark val="none"/>
        <c:tickLblPos val="nextTo"/>
        <c:crossAx val="437789488"/>
        <c:crosses val="autoZero"/>
        <c:crossBetween val="between"/>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Arial"/>
          <a:ea typeface="Arial"/>
          <a:cs typeface="Arial"/>
        </a:defRPr>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0.13751</cdr:x>
      <cdr:y>0.03298</cdr:y>
    </cdr:from>
    <cdr:to>
      <cdr:x>0.57177</cdr:x>
      <cdr:y>0.20799</cdr:y>
    </cdr:to>
    <cdr:sp macro="" textlink="">
      <cdr:nvSpPr>
        <cdr:cNvPr id="2" name="TextBox 1"/>
        <cdr:cNvSpPr txBox="1"/>
      </cdr:nvSpPr>
      <cdr:spPr>
        <a:xfrm xmlns:a="http://schemas.openxmlformats.org/drawingml/2006/main">
          <a:off x="714412" y="149632"/>
          <a:ext cx="2256141" cy="7939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lv-LV" b="1" dirty="0">
              <a:latin typeface="Arial" panose="020B0604020202020204" pitchFamily="34" charset="0"/>
              <a:cs typeface="Arial" panose="020B0604020202020204" pitchFamily="34" charset="0"/>
            </a:rPr>
            <a:t>Kā</a:t>
          </a:r>
          <a:r>
            <a:rPr lang="lv-LV" b="1" baseline="0" dirty="0">
              <a:latin typeface="Arial" panose="020B0604020202020204" pitchFamily="34" charset="0"/>
              <a:cs typeface="Arial" panose="020B0604020202020204" pitchFamily="34" charset="0"/>
            </a:rPr>
            <a:t> fiziska persona</a:t>
          </a:r>
          <a:endParaRPr lang="lv-LV"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0.116</cdr:x>
      <cdr:y>0.29459</cdr:y>
    </cdr:from>
    <cdr:to>
      <cdr:x>0.44212</cdr:x>
      <cdr:y>0.44253</cdr:y>
    </cdr:to>
    <cdr:sp macro="" textlink="">
      <cdr:nvSpPr>
        <cdr:cNvPr id="3" name="TextBox 1"/>
        <cdr:cNvSpPr txBox="1"/>
      </cdr:nvSpPr>
      <cdr:spPr>
        <a:xfrm xmlns:a="http://schemas.openxmlformats.org/drawingml/2006/main">
          <a:off x="602686" y="1336430"/>
          <a:ext cx="1694314" cy="6710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b="1" dirty="0">
              <a:latin typeface="Arial" panose="020B0604020202020204" pitchFamily="34" charset="0"/>
              <a:cs typeface="Arial" panose="020B0604020202020204" pitchFamily="34" charset="0"/>
            </a:rPr>
            <a:t>Kā juridiska persona</a:t>
          </a:r>
        </a:p>
      </cdr:txBody>
    </cdr:sp>
  </cdr:relSizeAnchor>
</c:userShapes>
</file>

<file path=ppt/drawings/drawing2.xml><?xml version="1.0" encoding="utf-8"?>
<c:userShapes xmlns:c="http://schemas.openxmlformats.org/drawingml/2006/chart">
  <cdr:relSizeAnchor xmlns:cdr="http://schemas.openxmlformats.org/drawingml/2006/chartDrawing">
    <cdr:from>
      <cdr:x>0.65957</cdr:x>
      <cdr:y>0.18583</cdr:y>
    </cdr:from>
    <cdr:to>
      <cdr:x>0.97849</cdr:x>
      <cdr:y>0.66816</cdr:y>
    </cdr:to>
    <cdr:sp macro="" textlink="">
      <cdr:nvSpPr>
        <cdr:cNvPr id="2" name="Ovāls 1">
          <a:extLst xmlns:a="http://schemas.openxmlformats.org/drawingml/2006/main">
            <a:ext uri="{FF2B5EF4-FFF2-40B4-BE49-F238E27FC236}">
              <a16:creationId xmlns:a16="http://schemas.microsoft.com/office/drawing/2014/main" id="{083BC98E-DD3B-40CA-BDAC-3B780F815FE1}"/>
            </a:ext>
          </a:extLst>
        </cdr:cNvPr>
        <cdr:cNvSpPr/>
      </cdr:nvSpPr>
      <cdr:spPr>
        <a:xfrm xmlns:a="http://schemas.openxmlformats.org/drawingml/2006/main">
          <a:off x="4464496" y="832259"/>
          <a:ext cx="2158652" cy="2160240"/>
        </a:xfrm>
        <a:prstGeom xmlns:a="http://schemas.openxmlformats.org/drawingml/2006/main" prst="ellipse">
          <a:avLst/>
        </a:prstGeom>
        <a:noFill xmlns:a="http://schemas.openxmlformats.org/drawingml/2006/main"/>
        <a:ln xmlns:a="http://schemas.openxmlformats.org/drawingml/2006/main" w="25400">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v-LV"/>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46CFF-8F2D-4DE7-B6F5-90DA6268C740}" type="datetimeFigureOut">
              <a:rPr lang="lv-LV" smtClean="0"/>
              <a:t>01.03.2021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31AB3-5AC2-4D80-9961-BC6B55C30674}" type="slidenum">
              <a:rPr lang="lv-LV" smtClean="0"/>
              <a:t>‹#›</a:t>
            </a:fld>
            <a:endParaRPr lang="lv-LV"/>
          </a:p>
        </p:txBody>
      </p:sp>
    </p:spTree>
    <p:extLst>
      <p:ext uri="{BB962C8B-B14F-4D97-AF65-F5344CB8AC3E}">
        <p14:creationId xmlns:p14="http://schemas.microsoft.com/office/powerpoint/2010/main" val="2804587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219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C0E87EC-7041-4C51-88AB-BF376C57F469}"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22</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705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C0E87EC-7041-4C51-88AB-BF376C57F469}"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24</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384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C0E87EC-7041-4C51-88AB-BF376C57F469}"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25</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2623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C0E87EC-7041-4C51-88AB-BF376C57F469}"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26</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2174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lv-LV" sz="1200" b="0" i="0" u="none" strike="noStrike" kern="1200" baseline="0" dirty="0" smtClean="0">
              <a:solidFill>
                <a:schemeClr val="tx1"/>
              </a:solidFill>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355B-C8EB-D94C-AE63-626A70576EF4}" type="slidenum">
              <a:rPr kumimoji="0" lang="x-none"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x-non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89913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355B-C8EB-D94C-AE63-626A70576EF4}" type="slidenum">
              <a:rPr kumimoji="0" lang="x-none"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x-non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39820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ed75ccf_0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5ed75ccf_02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6266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C0E87EC-7041-4C51-88AB-BF376C57F469}"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17</a:t>
            </a:fld>
            <a:endParaRPr kumimoji="0" lang="lv-LV"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04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C0E87EC-7041-4C51-88AB-BF376C57F469}"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18</a:t>
            </a:fld>
            <a:endParaRPr kumimoji="0" lang="lv-LV"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326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C0E87EC-7041-4C51-88AB-BF376C57F469}"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19</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86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C0E87EC-7041-4C51-88AB-BF376C57F469}"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20</a:t>
            </a:fld>
            <a:endParaRPr kumimoji="0" lang="lv-LV"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746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C0E87EC-7041-4C51-88AB-BF376C57F469}"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21</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02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C07508B4-12F3-467E-A800-51B9EBE30004}" type="datetimeFigureOut">
              <a:rPr lang="lv-LV" smtClean="0"/>
              <a:t>01.03.2021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213610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C07508B4-12F3-467E-A800-51B9EBE30004}" type="datetimeFigureOut">
              <a:rPr lang="lv-LV" smtClean="0"/>
              <a:t>01.03.2021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196544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C07508B4-12F3-467E-A800-51B9EBE30004}" type="datetimeFigureOut">
              <a:rPr lang="lv-LV" smtClean="0"/>
              <a:t>01.03.2021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3670203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9"/>
        <p:cNvGrpSpPr/>
        <p:nvPr/>
      </p:nvGrpSpPr>
      <p:grpSpPr>
        <a:xfrm>
          <a:off x="0" y="0"/>
          <a:ext cx="0" cy="0"/>
          <a:chOff x="0" y="0"/>
          <a:chExt cx="0" cy="0"/>
        </a:xfrm>
      </p:grpSpPr>
      <p:cxnSp>
        <p:nvCxnSpPr>
          <p:cNvPr id="11" name="Google Shape;11;p2"/>
          <p:cNvCxnSpPr/>
          <p:nvPr/>
        </p:nvCxnSpPr>
        <p:spPr>
          <a:xfrm>
            <a:off x="-8033" y="4902016"/>
            <a:ext cx="12216000" cy="0"/>
          </a:xfrm>
          <a:prstGeom prst="straightConnector1">
            <a:avLst/>
          </a:prstGeom>
          <a:noFill/>
          <a:ln w="9525" cap="flat" cmpd="sng">
            <a:solidFill>
              <a:srgbClr val="000000"/>
            </a:solidFill>
            <a:prstDash val="solid"/>
            <a:round/>
            <a:headEnd type="none" w="med" len="med"/>
            <a:tailEnd type="none" w="med" len="med"/>
          </a:ln>
        </p:spPr>
      </p:cxnSp>
      <p:pic>
        <p:nvPicPr>
          <p:cNvPr id="9" name="Picture 8">
            <a:extLst>
              <a:ext uri="{FF2B5EF4-FFF2-40B4-BE49-F238E27FC236}">
                <a16:creationId xmlns:a16="http://schemas.microsoft.com/office/drawing/2014/main" id="{ADFD1660-92FF-414B-AB77-FCE3853C755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525733" y="-1"/>
            <a:ext cx="3680641" cy="5862735"/>
          </a:xfrm>
          <a:prstGeom prst="rect">
            <a:avLst/>
          </a:prstGeom>
        </p:spPr>
      </p:pic>
      <p:sp>
        <p:nvSpPr>
          <p:cNvPr id="10" name="Google Shape;10;p2"/>
          <p:cNvSpPr txBox="1">
            <a:spLocks noGrp="1"/>
          </p:cNvSpPr>
          <p:nvPr>
            <p:ph type="ctrTitle"/>
          </p:nvPr>
        </p:nvSpPr>
        <p:spPr>
          <a:xfrm>
            <a:off x="1328840" y="2829827"/>
            <a:ext cx="6031600" cy="1546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b="0" i="0">
                <a:latin typeface="Calibri Light" panose="020F0302020204030204" pitchFamily="34" charset="0"/>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dirty="0"/>
          </a:p>
        </p:txBody>
      </p:sp>
      <p:sp>
        <p:nvSpPr>
          <p:cNvPr id="12" name="Google Shape;12;p2"/>
          <p:cNvSpPr/>
          <p:nvPr/>
        </p:nvSpPr>
        <p:spPr>
          <a:xfrm>
            <a:off x="8511359" y="3629952"/>
            <a:ext cx="2544096" cy="2544096"/>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7" name="Picture 6">
            <a:extLst>
              <a:ext uri="{FF2B5EF4-FFF2-40B4-BE49-F238E27FC236}">
                <a16:creationId xmlns:a16="http://schemas.microsoft.com/office/drawing/2014/main" id="{8E13FB9D-00F9-E64B-B03C-C18F51F19D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48664" y="4086578"/>
            <a:ext cx="1069485" cy="1630845"/>
          </a:xfrm>
          <a:prstGeom prst="rect">
            <a:avLst/>
          </a:prstGeom>
        </p:spPr>
      </p:pic>
    </p:spTree>
    <p:extLst>
      <p:ext uri="{BB962C8B-B14F-4D97-AF65-F5344CB8AC3E}">
        <p14:creationId xmlns:p14="http://schemas.microsoft.com/office/powerpoint/2010/main" val="166976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reserve="1">
  <p:cSld name="1_Title">
    <p:spTree>
      <p:nvGrpSpPr>
        <p:cNvPr id="1" name="Shape 9"/>
        <p:cNvGrpSpPr/>
        <p:nvPr/>
      </p:nvGrpSpPr>
      <p:grpSpPr>
        <a:xfrm>
          <a:off x="0" y="0"/>
          <a:ext cx="0" cy="0"/>
          <a:chOff x="0" y="0"/>
          <a:chExt cx="0" cy="0"/>
        </a:xfrm>
      </p:grpSpPr>
      <p:cxnSp>
        <p:nvCxnSpPr>
          <p:cNvPr id="11" name="Google Shape;11;p2"/>
          <p:cNvCxnSpPr/>
          <p:nvPr/>
        </p:nvCxnSpPr>
        <p:spPr>
          <a:xfrm>
            <a:off x="-8033" y="4902016"/>
            <a:ext cx="12216000" cy="0"/>
          </a:xfrm>
          <a:prstGeom prst="straightConnector1">
            <a:avLst/>
          </a:prstGeom>
          <a:noFill/>
          <a:ln w="9525" cap="flat" cmpd="sng">
            <a:solidFill>
              <a:srgbClr val="000000"/>
            </a:solidFill>
            <a:prstDash val="solid"/>
            <a:round/>
            <a:headEnd type="none" w="med" len="med"/>
            <a:tailEnd type="none" w="med" len="med"/>
          </a:ln>
        </p:spPr>
      </p:cxnSp>
      <p:pic>
        <p:nvPicPr>
          <p:cNvPr id="4" name="Picture 3">
            <a:extLst>
              <a:ext uri="{FF2B5EF4-FFF2-40B4-BE49-F238E27FC236}">
                <a16:creationId xmlns:a16="http://schemas.microsoft.com/office/drawing/2014/main" id="{BD4F4287-0A86-5C4B-8EE2-16E2ABEE89A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524140" y="-1"/>
            <a:ext cx="3667860" cy="5842377"/>
          </a:xfrm>
          <a:prstGeom prst="rect">
            <a:avLst/>
          </a:prstGeom>
        </p:spPr>
      </p:pic>
      <p:sp>
        <p:nvSpPr>
          <p:cNvPr id="10" name="Google Shape;10;p2"/>
          <p:cNvSpPr txBox="1">
            <a:spLocks noGrp="1"/>
          </p:cNvSpPr>
          <p:nvPr>
            <p:ph type="ctrTitle"/>
          </p:nvPr>
        </p:nvSpPr>
        <p:spPr>
          <a:xfrm>
            <a:off x="1328840" y="2829827"/>
            <a:ext cx="6031600" cy="1546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b="0" i="0">
                <a:latin typeface="Calibri Light" panose="020F0302020204030204" pitchFamily="34" charset="0"/>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dirty="0"/>
          </a:p>
        </p:txBody>
      </p:sp>
      <p:sp>
        <p:nvSpPr>
          <p:cNvPr id="12" name="Google Shape;12;p2"/>
          <p:cNvSpPr/>
          <p:nvPr/>
        </p:nvSpPr>
        <p:spPr>
          <a:xfrm>
            <a:off x="8511359" y="3629952"/>
            <a:ext cx="2544096" cy="2544096"/>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7" name="Picture 6">
            <a:extLst>
              <a:ext uri="{FF2B5EF4-FFF2-40B4-BE49-F238E27FC236}">
                <a16:creationId xmlns:a16="http://schemas.microsoft.com/office/drawing/2014/main" id="{8E13FB9D-00F9-E64B-B03C-C18F51F19D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48664" y="4086578"/>
            <a:ext cx="1069485" cy="1630845"/>
          </a:xfrm>
          <a:prstGeom prst="rect">
            <a:avLst/>
          </a:prstGeom>
        </p:spPr>
      </p:pic>
    </p:spTree>
    <p:extLst>
      <p:ext uri="{BB962C8B-B14F-4D97-AF65-F5344CB8AC3E}">
        <p14:creationId xmlns:p14="http://schemas.microsoft.com/office/powerpoint/2010/main" val="2676874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reserve="1">
  <p:cSld name="1_Title">
    <p:spTree>
      <p:nvGrpSpPr>
        <p:cNvPr id="1" name="Shape 9"/>
        <p:cNvGrpSpPr/>
        <p:nvPr/>
      </p:nvGrpSpPr>
      <p:grpSpPr>
        <a:xfrm>
          <a:off x="0" y="0"/>
          <a:ext cx="0" cy="0"/>
          <a:chOff x="0" y="0"/>
          <a:chExt cx="0" cy="0"/>
        </a:xfrm>
      </p:grpSpPr>
      <p:cxnSp>
        <p:nvCxnSpPr>
          <p:cNvPr id="11" name="Google Shape;11;p2"/>
          <p:cNvCxnSpPr/>
          <p:nvPr/>
        </p:nvCxnSpPr>
        <p:spPr>
          <a:xfrm>
            <a:off x="-8033" y="4902016"/>
            <a:ext cx="12216000" cy="0"/>
          </a:xfrm>
          <a:prstGeom prst="straightConnector1">
            <a:avLst/>
          </a:prstGeom>
          <a:noFill/>
          <a:ln w="9525" cap="flat" cmpd="sng">
            <a:solidFill>
              <a:srgbClr val="000000"/>
            </a:solidFill>
            <a:prstDash val="solid"/>
            <a:round/>
            <a:headEnd type="none" w="med" len="med"/>
            <a:tailEnd type="none" w="med" len="med"/>
          </a:ln>
        </p:spPr>
      </p:cxnSp>
      <p:pic>
        <p:nvPicPr>
          <p:cNvPr id="3" name="Picture 2">
            <a:extLst>
              <a:ext uri="{FF2B5EF4-FFF2-40B4-BE49-F238E27FC236}">
                <a16:creationId xmlns:a16="http://schemas.microsoft.com/office/drawing/2014/main" id="{E5F88C4A-9941-E146-A3C4-9A2D51B7F725}"/>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524143" y="-2274"/>
            <a:ext cx="3667857" cy="5842373"/>
          </a:xfrm>
          <a:prstGeom prst="rect">
            <a:avLst/>
          </a:prstGeom>
        </p:spPr>
      </p:pic>
      <p:sp>
        <p:nvSpPr>
          <p:cNvPr id="10" name="Google Shape;10;p2"/>
          <p:cNvSpPr txBox="1">
            <a:spLocks noGrp="1"/>
          </p:cNvSpPr>
          <p:nvPr>
            <p:ph type="ctrTitle"/>
          </p:nvPr>
        </p:nvSpPr>
        <p:spPr>
          <a:xfrm>
            <a:off x="1328840" y="2829827"/>
            <a:ext cx="6031600" cy="1546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b="0" i="0">
                <a:latin typeface="Calibri Light" panose="020F0302020204030204" pitchFamily="34" charset="0"/>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dirty="0"/>
          </a:p>
        </p:txBody>
      </p:sp>
      <p:sp>
        <p:nvSpPr>
          <p:cNvPr id="12" name="Google Shape;12;p2"/>
          <p:cNvSpPr/>
          <p:nvPr/>
        </p:nvSpPr>
        <p:spPr>
          <a:xfrm>
            <a:off x="8511359" y="3629952"/>
            <a:ext cx="2544096" cy="2544096"/>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7" name="Picture 6">
            <a:extLst>
              <a:ext uri="{FF2B5EF4-FFF2-40B4-BE49-F238E27FC236}">
                <a16:creationId xmlns:a16="http://schemas.microsoft.com/office/drawing/2014/main" id="{8E13FB9D-00F9-E64B-B03C-C18F51F19D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48664" y="4086578"/>
            <a:ext cx="1069485" cy="1630845"/>
          </a:xfrm>
          <a:prstGeom prst="rect">
            <a:avLst/>
          </a:prstGeom>
        </p:spPr>
      </p:pic>
    </p:spTree>
    <p:extLst>
      <p:ext uri="{BB962C8B-B14F-4D97-AF65-F5344CB8AC3E}">
        <p14:creationId xmlns:p14="http://schemas.microsoft.com/office/powerpoint/2010/main" val="3254061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reserve="1">
  <p:cSld name="Subtitle">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696400" y="3754564"/>
            <a:ext cx="7455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867" b="0" i="0">
                <a:solidFill>
                  <a:schemeClr val="bg1"/>
                </a:solidFill>
                <a:highlight>
                  <a:srgbClr val="6098C8"/>
                </a:highlight>
                <a:latin typeface="Calibri Light" panose="020F0302020204030204" pitchFamily="34" charset="0"/>
              </a:defRPr>
            </a:lvl1pPr>
            <a:lvl2pPr lvl="1" rtl="0">
              <a:spcBef>
                <a:spcPts val="0"/>
              </a:spcBef>
              <a:spcAft>
                <a:spcPts val="0"/>
              </a:spcAft>
              <a:buClr>
                <a:schemeClr val="dk2"/>
              </a:buClr>
              <a:buSzPts val="1400"/>
              <a:buNone/>
              <a:defRPr sz="1867">
                <a:solidFill>
                  <a:schemeClr val="dk2"/>
                </a:solidFill>
                <a:highlight>
                  <a:schemeClr val="accent1"/>
                </a:highlight>
              </a:defRPr>
            </a:lvl2pPr>
            <a:lvl3pPr lvl="2" rtl="0">
              <a:spcBef>
                <a:spcPts val="0"/>
              </a:spcBef>
              <a:spcAft>
                <a:spcPts val="0"/>
              </a:spcAft>
              <a:buClr>
                <a:schemeClr val="dk2"/>
              </a:buClr>
              <a:buSzPts val="1400"/>
              <a:buNone/>
              <a:defRPr sz="1867">
                <a:solidFill>
                  <a:schemeClr val="dk2"/>
                </a:solidFill>
                <a:highlight>
                  <a:schemeClr val="accent1"/>
                </a:highlight>
              </a:defRPr>
            </a:lvl3pPr>
            <a:lvl4pPr lvl="3" rtl="0">
              <a:spcBef>
                <a:spcPts val="0"/>
              </a:spcBef>
              <a:spcAft>
                <a:spcPts val="0"/>
              </a:spcAft>
              <a:buClr>
                <a:schemeClr val="dk2"/>
              </a:buClr>
              <a:buSzPts val="1400"/>
              <a:buNone/>
              <a:defRPr sz="1867">
                <a:solidFill>
                  <a:schemeClr val="dk2"/>
                </a:solidFill>
                <a:highlight>
                  <a:schemeClr val="accent1"/>
                </a:highlight>
              </a:defRPr>
            </a:lvl4pPr>
            <a:lvl5pPr lvl="4" rtl="0">
              <a:spcBef>
                <a:spcPts val="0"/>
              </a:spcBef>
              <a:spcAft>
                <a:spcPts val="0"/>
              </a:spcAft>
              <a:buClr>
                <a:schemeClr val="dk2"/>
              </a:buClr>
              <a:buSzPts val="1400"/>
              <a:buNone/>
              <a:defRPr sz="1867">
                <a:solidFill>
                  <a:schemeClr val="dk2"/>
                </a:solidFill>
                <a:highlight>
                  <a:schemeClr val="accent1"/>
                </a:highlight>
              </a:defRPr>
            </a:lvl5pPr>
            <a:lvl6pPr lvl="5" rtl="0">
              <a:spcBef>
                <a:spcPts val="0"/>
              </a:spcBef>
              <a:spcAft>
                <a:spcPts val="0"/>
              </a:spcAft>
              <a:buClr>
                <a:schemeClr val="dk2"/>
              </a:buClr>
              <a:buSzPts val="1400"/>
              <a:buNone/>
              <a:defRPr sz="1867">
                <a:solidFill>
                  <a:schemeClr val="dk2"/>
                </a:solidFill>
                <a:highlight>
                  <a:schemeClr val="accent1"/>
                </a:highlight>
              </a:defRPr>
            </a:lvl6pPr>
            <a:lvl7pPr lvl="6" rtl="0">
              <a:spcBef>
                <a:spcPts val="0"/>
              </a:spcBef>
              <a:spcAft>
                <a:spcPts val="0"/>
              </a:spcAft>
              <a:buClr>
                <a:schemeClr val="dk2"/>
              </a:buClr>
              <a:buSzPts val="1400"/>
              <a:buNone/>
              <a:defRPr sz="1867">
                <a:solidFill>
                  <a:schemeClr val="dk2"/>
                </a:solidFill>
                <a:highlight>
                  <a:schemeClr val="accent1"/>
                </a:highlight>
              </a:defRPr>
            </a:lvl7pPr>
            <a:lvl8pPr lvl="7" rtl="0">
              <a:spcBef>
                <a:spcPts val="0"/>
              </a:spcBef>
              <a:spcAft>
                <a:spcPts val="0"/>
              </a:spcAft>
              <a:buClr>
                <a:schemeClr val="dk2"/>
              </a:buClr>
              <a:buSzPts val="1400"/>
              <a:buNone/>
              <a:defRPr sz="1867">
                <a:solidFill>
                  <a:schemeClr val="dk2"/>
                </a:solidFill>
                <a:highlight>
                  <a:schemeClr val="accent1"/>
                </a:highlight>
              </a:defRPr>
            </a:lvl8pPr>
            <a:lvl9pPr lvl="8" rtl="0">
              <a:spcBef>
                <a:spcPts val="0"/>
              </a:spcBef>
              <a:spcAft>
                <a:spcPts val="0"/>
              </a:spcAft>
              <a:buClr>
                <a:schemeClr val="dk2"/>
              </a:buClr>
              <a:buSzPts val="1400"/>
              <a:buNone/>
              <a:defRPr sz="1867">
                <a:solidFill>
                  <a:schemeClr val="dk2"/>
                </a:solidFill>
                <a:highlight>
                  <a:schemeClr val="accent1"/>
                </a:highlight>
              </a:defRPr>
            </a:lvl9pPr>
          </a:lstStyle>
          <a:p>
            <a:endParaRPr dirty="0"/>
          </a:p>
        </p:txBody>
      </p:sp>
      <p:cxnSp>
        <p:nvCxnSpPr>
          <p:cNvPr id="15" name="Google Shape;15;p3"/>
          <p:cNvCxnSpPr/>
          <p:nvPr/>
        </p:nvCxnSpPr>
        <p:spPr>
          <a:xfrm>
            <a:off x="-8033" y="3429016"/>
            <a:ext cx="2646000" cy="0"/>
          </a:xfrm>
          <a:prstGeom prst="straightConnector1">
            <a:avLst/>
          </a:prstGeom>
          <a:noFill/>
          <a:ln w="9525" cap="flat" cmpd="sng">
            <a:solidFill>
              <a:srgbClr val="CCCCCC"/>
            </a:solidFill>
            <a:prstDash val="solid"/>
            <a:round/>
            <a:headEnd type="none" w="med" len="med"/>
            <a:tailEnd type="none" w="med" len="med"/>
          </a:ln>
        </p:spPr>
      </p:cxnSp>
      <p:sp>
        <p:nvSpPr>
          <p:cNvPr id="16" name="Google Shape;16;p3"/>
          <p:cNvSpPr/>
          <p:nvPr/>
        </p:nvSpPr>
        <p:spPr>
          <a:xfrm>
            <a:off x="1490600" y="3051000"/>
            <a:ext cx="756000" cy="7560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sp>
        <p:nvSpPr>
          <p:cNvPr id="17" name="Google Shape;17;p3"/>
          <p:cNvSpPr txBox="1">
            <a:spLocks noGrp="1"/>
          </p:cNvSpPr>
          <p:nvPr>
            <p:ph type="ctrTitle"/>
          </p:nvPr>
        </p:nvSpPr>
        <p:spPr>
          <a:xfrm>
            <a:off x="2696300" y="2258031"/>
            <a:ext cx="7455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b="0" i="0">
                <a:latin typeface="Calibri Light" panose="020F0302020204030204" pitchFamily="34"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dirty="0"/>
          </a:p>
        </p:txBody>
      </p:sp>
      <p:cxnSp>
        <p:nvCxnSpPr>
          <p:cNvPr id="18" name="Google Shape;18;p3"/>
          <p:cNvCxnSpPr>
            <a:cxnSpLocks/>
          </p:cNvCxnSpPr>
          <p:nvPr/>
        </p:nvCxnSpPr>
        <p:spPr>
          <a:xfrm>
            <a:off x="10151601" y="3429000"/>
            <a:ext cx="20485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00171000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reserve="1">
  <p:cSld name="1_Subtitle">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696400" y="3754564"/>
            <a:ext cx="7455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867" b="0" i="0">
                <a:solidFill>
                  <a:schemeClr val="bg1"/>
                </a:solidFill>
                <a:highlight>
                  <a:srgbClr val="6098C8"/>
                </a:highlight>
                <a:latin typeface="Calibri Light" panose="020F0302020204030204" pitchFamily="34" charset="0"/>
              </a:defRPr>
            </a:lvl1pPr>
            <a:lvl2pPr lvl="1" rtl="0">
              <a:spcBef>
                <a:spcPts val="0"/>
              </a:spcBef>
              <a:spcAft>
                <a:spcPts val="0"/>
              </a:spcAft>
              <a:buClr>
                <a:schemeClr val="dk2"/>
              </a:buClr>
              <a:buSzPts val="1400"/>
              <a:buNone/>
              <a:defRPr sz="1867">
                <a:solidFill>
                  <a:schemeClr val="dk2"/>
                </a:solidFill>
                <a:highlight>
                  <a:schemeClr val="accent1"/>
                </a:highlight>
              </a:defRPr>
            </a:lvl2pPr>
            <a:lvl3pPr lvl="2" rtl="0">
              <a:spcBef>
                <a:spcPts val="0"/>
              </a:spcBef>
              <a:spcAft>
                <a:spcPts val="0"/>
              </a:spcAft>
              <a:buClr>
                <a:schemeClr val="dk2"/>
              </a:buClr>
              <a:buSzPts val="1400"/>
              <a:buNone/>
              <a:defRPr sz="1867">
                <a:solidFill>
                  <a:schemeClr val="dk2"/>
                </a:solidFill>
                <a:highlight>
                  <a:schemeClr val="accent1"/>
                </a:highlight>
              </a:defRPr>
            </a:lvl3pPr>
            <a:lvl4pPr lvl="3" rtl="0">
              <a:spcBef>
                <a:spcPts val="0"/>
              </a:spcBef>
              <a:spcAft>
                <a:spcPts val="0"/>
              </a:spcAft>
              <a:buClr>
                <a:schemeClr val="dk2"/>
              </a:buClr>
              <a:buSzPts val="1400"/>
              <a:buNone/>
              <a:defRPr sz="1867">
                <a:solidFill>
                  <a:schemeClr val="dk2"/>
                </a:solidFill>
                <a:highlight>
                  <a:schemeClr val="accent1"/>
                </a:highlight>
              </a:defRPr>
            </a:lvl4pPr>
            <a:lvl5pPr lvl="4" rtl="0">
              <a:spcBef>
                <a:spcPts val="0"/>
              </a:spcBef>
              <a:spcAft>
                <a:spcPts val="0"/>
              </a:spcAft>
              <a:buClr>
                <a:schemeClr val="dk2"/>
              </a:buClr>
              <a:buSzPts val="1400"/>
              <a:buNone/>
              <a:defRPr sz="1867">
                <a:solidFill>
                  <a:schemeClr val="dk2"/>
                </a:solidFill>
                <a:highlight>
                  <a:schemeClr val="accent1"/>
                </a:highlight>
              </a:defRPr>
            </a:lvl5pPr>
            <a:lvl6pPr lvl="5" rtl="0">
              <a:spcBef>
                <a:spcPts val="0"/>
              </a:spcBef>
              <a:spcAft>
                <a:spcPts val="0"/>
              </a:spcAft>
              <a:buClr>
                <a:schemeClr val="dk2"/>
              </a:buClr>
              <a:buSzPts val="1400"/>
              <a:buNone/>
              <a:defRPr sz="1867">
                <a:solidFill>
                  <a:schemeClr val="dk2"/>
                </a:solidFill>
                <a:highlight>
                  <a:schemeClr val="accent1"/>
                </a:highlight>
              </a:defRPr>
            </a:lvl6pPr>
            <a:lvl7pPr lvl="6" rtl="0">
              <a:spcBef>
                <a:spcPts val="0"/>
              </a:spcBef>
              <a:spcAft>
                <a:spcPts val="0"/>
              </a:spcAft>
              <a:buClr>
                <a:schemeClr val="dk2"/>
              </a:buClr>
              <a:buSzPts val="1400"/>
              <a:buNone/>
              <a:defRPr sz="1867">
                <a:solidFill>
                  <a:schemeClr val="dk2"/>
                </a:solidFill>
                <a:highlight>
                  <a:schemeClr val="accent1"/>
                </a:highlight>
              </a:defRPr>
            </a:lvl7pPr>
            <a:lvl8pPr lvl="7" rtl="0">
              <a:spcBef>
                <a:spcPts val="0"/>
              </a:spcBef>
              <a:spcAft>
                <a:spcPts val="0"/>
              </a:spcAft>
              <a:buClr>
                <a:schemeClr val="dk2"/>
              </a:buClr>
              <a:buSzPts val="1400"/>
              <a:buNone/>
              <a:defRPr sz="1867">
                <a:solidFill>
                  <a:schemeClr val="dk2"/>
                </a:solidFill>
                <a:highlight>
                  <a:schemeClr val="accent1"/>
                </a:highlight>
              </a:defRPr>
            </a:lvl8pPr>
            <a:lvl9pPr lvl="8" rtl="0">
              <a:spcBef>
                <a:spcPts val="0"/>
              </a:spcBef>
              <a:spcAft>
                <a:spcPts val="0"/>
              </a:spcAft>
              <a:buClr>
                <a:schemeClr val="dk2"/>
              </a:buClr>
              <a:buSzPts val="1400"/>
              <a:buNone/>
              <a:defRPr sz="1867">
                <a:solidFill>
                  <a:schemeClr val="dk2"/>
                </a:solidFill>
                <a:highlight>
                  <a:schemeClr val="accent1"/>
                </a:highlight>
              </a:defRPr>
            </a:lvl9pPr>
          </a:lstStyle>
          <a:p>
            <a:endParaRPr dirty="0"/>
          </a:p>
        </p:txBody>
      </p:sp>
      <p:cxnSp>
        <p:nvCxnSpPr>
          <p:cNvPr id="15" name="Google Shape;15;p3"/>
          <p:cNvCxnSpPr/>
          <p:nvPr/>
        </p:nvCxnSpPr>
        <p:spPr>
          <a:xfrm>
            <a:off x="-8033" y="3429016"/>
            <a:ext cx="2646000" cy="0"/>
          </a:xfrm>
          <a:prstGeom prst="straightConnector1">
            <a:avLst/>
          </a:prstGeom>
          <a:noFill/>
          <a:ln w="9525" cap="flat" cmpd="sng">
            <a:solidFill>
              <a:srgbClr val="CCCCCC"/>
            </a:solidFill>
            <a:prstDash val="solid"/>
            <a:round/>
            <a:headEnd type="none" w="med" len="med"/>
            <a:tailEnd type="none" w="med" len="med"/>
          </a:ln>
        </p:spPr>
      </p:cxnSp>
      <p:sp>
        <p:nvSpPr>
          <p:cNvPr id="16" name="Google Shape;16;p3"/>
          <p:cNvSpPr/>
          <p:nvPr/>
        </p:nvSpPr>
        <p:spPr>
          <a:xfrm>
            <a:off x="1490600" y="3051000"/>
            <a:ext cx="756000" cy="7560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sp>
        <p:nvSpPr>
          <p:cNvPr id="17" name="Google Shape;17;p3"/>
          <p:cNvSpPr txBox="1">
            <a:spLocks noGrp="1"/>
          </p:cNvSpPr>
          <p:nvPr>
            <p:ph type="ctrTitle" hasCustomPrompt="1"/>
          </p:nvPr>
        </p:nvSpPr>
        <p:spPr>
          <a:xfrm>
            <a:off x="2696299" y="2258031"/>
            <a:ext cx="7455199"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b="0" i="0">
                <a:latin typeface="Calibri Light" panose="020F0302020204030204" pitchFamily="34"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lv-LV" dirty="0"/>
              <a:t>    </a:t>
            </a:r>
            <a:endParaRPr dirty="0"/>
          </a:p>
        </p:txBody>
      </p:sp>
      <p:cxnSp>
        <p:nvCxnSpPr>
          <p:cNvPr id="18" name="Google Shape;18;p3"/>
          <p:cNvCxnSpPr>
            <a:cxnSpLocks/>
          </p:cNvCxnSpPr>
          <p:nvPr/>
        </p:nvCxnSpPr>
        <p:spPr>
          <a:xfrm>
            <a:off x="10151497" y="3429000"/>
            <a:ext cx="2048603" cy="0"/>
          </a:xfrm>
          <a:prstGeom prst="straightConnector1">
            <a:avLst/>
          </a:prstGeom>
          <a:noFill/>
          <a:ln w="9525" cap="flat" cmpd="sng">
            <a:solidFill>
              <a:srgbClr val="CCCCCC"/>
            </a:solidFill>
            <a:prstDash val="solid"/>
            <a:round/>
            <a:headEnd type="none" w="med" len="med"/>
            <a:tailEnd type="none" w="med" len="med"/>
          </a:ln>
        </p:spPr>
      </p:cxnSp>
      <p:pic>
        <p:nvPicPr>
          <p:cNvPr id="8" name="Picture 7">
            <a:extLst>
              <a:ext uri="{FF2B5EF4-FFF2-40B4-BE49-F238E27FC236}">
                <a16:creationId xmlns:a16="http://schemas.microsoft.com/office/drawing/2014/main" id="{3E3AB013-6855-EC47-8299-508498DE8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02951" y="3237876"/>
            <a:ext cx="531299" cy="382248"/>
          </a:xfrm>
          <a:prstGeom prst="rect">
            <a:avLst/>
          </a:prstGeom>
        </p:spPr>
      </p:pic>
    </p:spTree>
    <p:extLst>
      <p:ext uri="{BB962C8B-B14F-4D97-AF65-F5344CB8AC3E}">
        <p14:creationId xmlns:p14="http://schemas.microsoft.com/office/powerpoint/2010/main" val="225752554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2806733" y="2984000"/>
            <a:ext cx="6578400" cy="1093200"/>
          </a:xfrm>
          <a:prstGeom prst="rect">
            <a:avLst/>
          </a:prstGeom>
        </p:spPr>
        <p:txBody>
          <a:bodyPr spcFirstLastPara="1" wrap="square" lIns="91425" tIns="91425" rIns="91425" bIns="91425" anchor="b" anchorCtr="0">
            <a:noAutofit/>
          </a:bodyPr>
          <a:lstStyle>
            <a:lvl1pPr marL="609585" lvl="0" indent="-507987" algn="ctr" rtl="0">
              <a:spcBef>
                <a:spcPts val="800"/>
              </a:spcBef>
              <a:spcAft>
                <a:spcPts val="0"/>
              </a:spcAft>
              <a:buClr>
                <a:srgbClr val="6098C8"/>
              </a:buClr>
              <a:buSzPct val="65000"/>
              <a:buFont typeface="Lora"/>
              <a:buChar char="◉"/>
              <a:defRPr sz="3200" b="0" i="0">
                <a:latin typeface="Calibri Light" panose="020F0302020204030204" pitchFamily="34" charset="0"/>
                <a:ea typeface="Tahoma" panose="020B0604030504040204" pitchFamily="34" charset="0"/>
                <a:cs typeface="Tahoma" panose="020B0604030504040204" pitchFamily="34" charset="0"/>
                <a:sym typeface="Lora"/>
              </a:defRPr>
            </a:lvl1pPr>
            <a:lvl2pPr marL="1219170" lvl="1" indent="-474121" algn="ctr" rtl="0">
              <a:spcBef>
                <a:spcPts val="0"/>
              </a:spcBef>
              <a:spcAft>
                <a:spcPts val="0"/>
              </a:spcAft>
              <a:buSzPts val="2000"/>
              <a:buFont typeface="Lora"/>
              <a:buChar char="○"/>
              <a:defRPr i="1">
                <a:latin typeface="Lora"/>
                <a:ea typeface="Lora"/>
                <a:cs typeface="Lora"/>
                <a:sym typeface="Lora"/>
              </a:defRPr>
            </a:lvl2pPr>
            <a:lvl3pPr marL="1828754" lvl="2" indent="-474121" algn="ctr" rtl="0">
              <a:spcBef>
                <a:spcPts val="0"/>
              </a:spcBef>
              <a:spcAft>
                <a:spcPts val="0"/>
              </a:spcAft>
              <a:buSzPts val="2000"/>
              <a:buFont typeface="Lora"/>
              <a:buChar char="■"/>
              <a:defRPr i="1">
                <a:latin typeface="Lora"/>
                <a:ea typeface="Lora"/>
                <a:cs typeface="Lora"/>
                <a:sym typeface="Lora"/>
              </a:defRPr>
            </a:lvl3pPr>
            <a:lvl4pPr marL="2438339" lvl="3" indent="-507987" algn="ctr" rtl="0">
              <a:spcBef>
                <a:spcPts val="0"/>
              </a:spcBef>
              <a:spcAft>
                <a:spcPts val="0"/>
              </a:spcAft>
              <a:buSzPts val="2400"/>
              <a:buFont typeface="Lora"/>
              <a:buChar char="●"/>
              <a:defRPr sz="3200" i="1">
                <a:latin typeface="Lora"/>
                <a:ea typeface="Lora"/>
                <a:cs typeface="Lora"/>
                <a:sym typeface="Lora"/>
              </a:defRPr>
            </a:lvl4pPr>
            <a:lvl5pPr marL="3047924" lvl="4" indent="-507987" algn="ctr" rtl="0">
              <a:spcBef>
                <a:spcPts val="0"/>
              </a:spcBef>
              <a:spcAft>
                <a:spcPts val="0"/>
              </a:spcAft>
              <a:buSzPts val="2400"/>
              <a:buFont typeface="Lora"/>
              <a:buChar char="○"/>
              <a:defRPr sz="3200" i="1">
                <a:latin typeface="Lora"/>
                <a:ea typeface="Lora"/>
                <a:cs typeface="Lora"/>
                <a:sym typeface="Lora"/>
              </a:defRPr>
            </a:lvl5pPr>
            <a:lvl6pPr marL="3657509" lvl="5" indent="-507987" algn="ctr" rtl="0">
              <a:spcBef>
                <a:spcPts val="0"/>
              </a:spcBef>
              <a:spcAft>
                <a:spcPts val="0"/>
              </a:spcAft>
              <a:buSzPts val="2400"/>
              <a:buFont typeface="Lora"/>
              <a:buChar char="■"/>
              <a:defRPr sz="3200" i="1">
                <a:latin typeface="Lora"/>
                <a:ea typeface="Lora"/>
                <a:cs typeface="Lora"/>
                <a:sym typeface="Lora"/>
              </a:defRPr>
            </a:lvl6pPr>
            <a:lvl7pPr marL="4267093" lvl="6" indent="-507987" algn="ctr" rtl="0">
              <a:spcBef>
                <a:spcPts val="0"/>
              </a:spcBef>
              <a:spcAft>
                <a:spcPts val="0"/>
              </a:spcAft>
              <a:buSzPts val="2400"/>
              <a:buFont typeface="Lora"/>
              <a:buChar char="●"/>
              <a:defRPr sz="3200" i="1">
                <a:latin typeface="Lora"/>
                <a:ea typeface="Lora"/>
                <a:cs typeface="Lora"/>
                <a:sym typeface="Lora"/>
              </a:defRPr>
            </a:lvl7pPr>
            <a:lvl8pPr marL="4876678" lvl="7" indent="-507987" algn="ctr" rtl="0">
              <a:spcBef>
                <a:spcPts val="0"/>
              </a:spcBef>
              <a:spcAft>
                <a:spcPts val="0"/>
              </a:spcAft>
              <a:buSzPts val="2400"/>
              <a:buFont typeface="Lora"/>
              <a:buChar char="○"/>
              <a:defRPr sz="3200" i="1">
                <a:latin typeface="Lora"/>
                <a:ea typeface="Lora"/>
                <a:cs typeface="Lora"/>
                <a:sym typeface="Lora"/>
              </a:defRPr>
            </a:lvl8pPr>
            <a:lvl9pPr marL="5486263" lvl="8" indent="-507987" algn="ctr">
              <a:spcBef>
                <a:spcPts val="0"/>
              </a:spcBef>
              <a:spcAft>
                <a:spcPts val="0"/>
              </a:spcAft>
              <a:buSzPts val="2400"/>
              <a:buFont typeface="Lora"/>
              <a:buChar char="■"/>
              <a:defRPr sz="3200" i="1">
                <a:latin typeface="Lora"/>
                <a:ea typeface="Lora"/>
                <a:cs typeface="Lora"/>
                <a:sym typeface="Lora"/>
              </a:defRPr>
            </a:lvl9pPr>
          </a:lstStyle>
          <a:p>
            <a:endParaRPr dirty="0"/>
          </a:p>
        </p:txBody>
      </p:sp>
      <p:cxnSp>
        <p:nvCxnSpPr>
          <p:cNvPr id="22" name="Google Shape;22;p4"/>
          <p:cNvCxnSpPr/>
          <p:nvPr/>
        </p:nvCxnSpPr>
        <p:spPr>
          <a:xfrm>
            <a:off x="6112100" y="4902000"/>
            <a:ext cx="0" cy="1974000"/>
          </a:xfrm>
          <a:prstGeom prst="straightConnector1">
            <a:avLst/>
          </a:prstGeom>
          <a:noFill/>
          <a:ln w="9525" cap="flat" cmpd="sng">
            <a:solidFill>
              <a:srgbClr val="CCCCCC"/>
            </a:solidFill>
            <a:prstDash val="solid"/>
            <a:round/>
            <a:headEnd type="none" w="med" len="med"/>
            <a:tailEnd type="none" w="med" len="med"/>
          </a:ln>
        </p:spPr>
      </p:cxnSp>
      <p:sp>
        <p:nvSpPr>
          <p:cNvPr id="23" name="Google Shape;23;p4"/>
          <p:cNvSpPr/>
          <p:nvPr/>
        </p:nvSpPr>
        <p:spPr>
          <a:xfrm>
            <a:off x="5718000" y="4524000"/>
            <a:ext cx="756000" cy="7560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sp>
        <p:nvSpPr>
          <p:cNvPr id="24" name="Google Shape;24;p4"/>
          <p:cNvSpPr txBox="1"/>
          <p:nvPr/>
        </p:nvSpPr>
        <p:spPr>
          <a:xfrm>
            <a:off x="4782233" y="4485808"/>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5867" b="0" i="0" dirty="0">
                <a:solidFill>
                  <a:schemeClr val="bg1"/>
                </a:solidFill>
                <a:latin typeface="Calibri Light" panose="020F0302020204030204" pitchFamily="34" charset="0"/>
                <a:ea typeface="Tahoma" panose="020B0604030504040204" pitchFamily="34" charset="0"/>
                <a:cs typeface="Tahoma" panose="020B0604030504040204" pitchFamily="34" charset="0"/>
                <a:sym typeface="Lora"/>
              </a:rPr>
              <a:t>“</a:t>
            </a:r>
            <a:endParaRPr sz="5867" b="0" i="0" dirty="0">
              <a:solidFill>
                <a:schemeClr val="bg1"/>
              </a:solidFill>
              <a:latin typeface="Calibri Light" panose="020F0302020204030204" pitchFamily="34" charset="0"/>
              <a:ea typeface="Tahoma" panose="020B0604030504040204" pitchFamily="34" charset="0"/>
              <a:cs typeface="Tahoma" panose="020B0604030504040204" pitchFamily="34" charset="0"/>
              <a:sym typeface="Lora"/>
            </a:endParaRPr>
          </a:p>
        </p:txBody>
      </p:sp>
    </p:spTree>
    <p:extLst>
      <p:ext uri="{BB962C8B-B14F-4D97-AF65-F5344CB8AC3E}">
        <p14:creationId xmlns:p14="http://schemas.microsoft.com/office/powerpoint/2010/main" val="421858542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26"/>
        <p:cNvGrpSpPr/>
        <p:nvPr/>
      </p:nvGrpSpPr>
      <p:grpSpPr>
        <a:xfrm>
          <a:off x="0" y="0"/>
          <a:ext cx="0" cy="0"/>
          <a:chOff x="0" y="0"/>
          <a:chExt cx="0" cy="0"/>
        </a:xfrm>
      </p:grpSpPr>
      <p:cxnSp>
        <p:nvCxnSpPr>
          <p:cNvPr id="27" name="Google Shape;27;p5"/>
          <p:cNvCxnSpPr/>
          <p:nvPr/>
        </p:nvCxnSpPr>
        <p:spPr>
          <a:xfrm>
            <a:off x="0" y="790361"/>
            <a:ext cx="18344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1089967" y="519751"/>
            <a:ext cx="541200" cy="5412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sp>
        <p:nvSpPr>
          <p:cNvPr id="29" name="Google Shape;29;p5"/>
          <p:cNvSpPr txBox="1">
            <a:spLocks noGrp="1"/>
          </p:cNvSpPr>
          <p:nvPr>
            <p:ph type="title" hasCustomPrompt="1"/>
          </p:nvPr>
        </p:nvSpPr>
        <p:spPr>
          <a:xfrm>
            <a:off x="1841666" y="511619"/>
            <a:ext cx="9079599" cy="580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ora"/>
              <a:buNone/>
              <a:defRPr sz="2667" b="0" i="0">
                <a:latin typeface="Calibri Light" panose="020F0302020204030204" pitchFamily="34" charset="0"/>
                <a:ea typeface="Tahoma" panose="020B0604030504040204" pitchFamily="34" charset="0"/>
                <a:cs typeface="Tahoma" panose="020B0604030504040204" pitchFamily="34" charset="0"/>
                <a:sym typeface="Lora"/>
              </a:defRPr>
            </a:lvl1pPr>
            <a:lvl2pPr lvl="1" rtl="0">
              <a:spcBef>
                <a:spcPts val="0"/>
              </a:spcBef>
              <a:spcAft>
                <a:spcPts val="0"/>
              </a:spcAft>
              <a:buSzPts val="2000"/>
              <a:buFont typeface="Lora"/>
              <a:buNone/>
              <a:defRPr sz="2667" b="1">
                <a:highlight>
                  <a:srgbClr val="FFFFFF"/>
                </a:highlight>
                <a:latin typeface="Lora"/>
                <a:ea typeface="Lora"/>
                <a:cs typeface="Lora"/>
                <a:sym typeface="Lora"/>
              </a:defRPr>
            </a:lvl2pPr>
            <a:lvl3pPr lvl="2" rtl="0">
              <a:spcBef>
                <a:spcPts val="0"/>
              </a:spcBef>
              <a:spcAft>
                <a:spcPts val="0"/>
              </a:spcAft>
              <a:buSzPts val="2000"/>
              <a:buFont typeface="Lora"/>
              <a:buNone/>
              <a:defRPr sz="2667" b="1">
                <a:highlight>
                  <a:srgbClr val="FFFFFF"/>
                </a:highlight>
                <a:latin typeface="Lora"/>
                <a:ea typeface="Lora"/>
                <a:cs typeface="Lora"/>
                <a:sym typeface="Lora"/>
              </a:defRPr>
            </a:lvl3pPr>
            <a:lvl4pPr lvl="3" rtl="0">
              <a:spcBef>
                <a:spcPts val="0"/>
              </a:spcBef>
              <a:spcAft>
                <a:spcPts val="0"/>
              </a:spcAft>
              <a:buSzPts val="2000"/>
              <a:buFont typeface="Lora"/>
              <a:buNone/>
              <a:defRPr sz="2667" b="1">
                <a:highlight>
                  <a:srgbClr val="FFFFFF"/>
                </a:highlight>
                <a:latin typeface="Lora"/>
                <a:ea typeface="Lora"/>
                <a:cs typeface="Lora"/>
                <a:sym typeface="Lora"/>
              </a:defRPr>
            </a:lvl4pPr>
            <a:lvl5pPr lvl="4" rtl="0">
              <a:spcBef>
                <a:spcPts val="0"/>
              </a:spcBef>
              <a:spcAft>
                <a:spcPts val="0"/>
              </a:spcAft>
              <a:buSzPts val="2000"/>
              <a:buFont typeface="Lora"/>
              <a:buNone/>
              <a:defRPr sz="2667" b="1">
                <a:highlight>
                  <a:srgbClr val="FFFFFF"/>
                </a:highlight>
                <a:latin typeface="Lora"/>
                <a:ea typeface="Lora"/>
                <a:cs typeface="Lora"/>
                <a:sym typeface="Lora"/>
              </a:defRPr>
            </a:lvl5pPr>
            <a:lvl6pPr lvl="5" rtl="0">
              <a:spcBef>
                <a:spcPts val="0"/>
              </a:spcBef>
              <a:spcAft>
                <a:spcPts val="0"/>
              </a:spcAft>
              <a:buSzPts val="2000"/>
              <a:buFont typeface="Lora"/>
              <a:buNone/>
              <a:defRPr sz="2667" b="1">
                <a:highlight>
                  <a:srgbClr val="FFFFFF"/>
                </a:highlight>
                <a:latin typeface="Lora"/>
                <a:ea typeface="Lora"/>
                <a:cs typeface="Lora"/>
                <a:sym typeface="Lora"/>
              </a:defRPr>
            </a:lvl6pPr>
            <a:lvl7pPr lvl="6" rtl="0">
              <a:spcBef>
                <a:spcPts val="0"/>
              </a:spcBef>
              <a:spcAft>
                <a:spcPts val="0"/>
              </a:spcAft>
              <a:buSzPts val="2000"/>
              <a:buFont typeface="Lora"/>
              <a:buNone/>
              <a:defRPr sz="2667" b="1">
                <a:highlight>
                  <a:srgbClr val="FFFFFF"/>
                </a:highlight>
                <a:latin typeface="Lora"/>
                <a:ea typeface="Lora"/>
                <a:cs typeface="Lora"/>
                <a:sym typeface="Lora"/>
              </a:defRPr>
            </a:lvl7pPr>
            <a:lvl8pPr lvl="7" rtl="0">
              <a:spcBef>
                <a:spcPts val="0"/>
              </a:spcBef>
              <a:spcAft>
                <a:spcPts val="0"/>
              </a:spcAft>
              <a:buSzPts val="2000"/>
              <a:buFont typeface="Lora"/>
              <a:buNone/>
              <a:defRPr sz="2667" b="1">
                <a:highlight>
                  <a:srgbClr val="FFFFFF"/>
                </a:highlight>
                <a:latin typeface="Lora"/>
                <a:ea typeface="Lora"/>
                <a:cs typeface="Lora"/>
                <a:sym typeface="Lora"/>
              </a:defRPr>
            </a:lvl8pPr>
            <a:lvl9pPr lvl="8" rtl="0">
              <a:spcBef>
                <a:spcPts val="0"/>
              </a:spcBef>
              <a:spcAft>
                <a:spcPts val="0"/>
              </a:spcAft>
              <a:buSzPts val="2000"/>
              <a:buFont typeface="Lora"/>
              <a:buNone/>
              <a:defRPr sz="2667" b="1">
                <a:highlight>
                  <a:srgbClr val="FFFFFF"/>
                </a:highlight>
                <a:latin typeface="Lora"/>
                <a:ea typeface="Lora"/>
                <a:cs typeface="Lora"/>
                <a:sym typeface="Lora"/>
              </a:defRPr>
            </a:lvl9pPr>
          </a:lstStyle>
          <a:p>
            <a:r>
              <a:rPr lang="lv-LV" dirty="0"/>
              <a:t> </a:t>
            </a:r>
            <a:endParaRPr dirty="0"/>
          </a:p>
        </p:txBody>
      </p:sp>
      <p:sp>
        <p:nvSpPr>
          <p:cNvPr id="30" name="Google Shape;30;p5"/>
          <p:cNvSpPr txBox="1">
            <a:spLocks noGrp="1"/>
          </p:cNvSpPr>
          <p:nvPr>
            <p:ph type="body" idx="1"/>
          </p:nvPr>
        </p:nvSpPr>
        <p:spPr>
          <a:xfrm>
            <a:off x="1841667" y="1436687"/>
            <a:ext cx="9079600" cy="5090215"/>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rgbClr val="6098C8"/>
              </a:buClr>
              <a:buSzPct val="65000"/>
              <a:buFont typeface="Quattrocento Sans" panose="020B0502050000020003" pitchFamily="34" charset="0"/>
              <a:buChar char="◉"/>
              <a:defRPr sz="2400" b="0" i="0">
                <a:latin typeface="Calibri Light" panose="020F0302020204030204" pitchFamily="34" charset="0"/>
                <a:ea typeface="Tahoma" panose="020B0604030504040204" pitchFamily="34" charset="0"/>
                <a:cs typeface="Tahoma" panose="020B0604030504040204" pitchFamily="34" charset="0"/>
                <a:sym typeface="Quattrocento Sans"/>
              </a:defRPr>
            </a:lvl1pPr>
            <a:lvl2pPr marL="1219170" lvl="1"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2pPr>
            <a:lvl3pPr marL="1828754" lvl="2"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3pPr>
            <a:lvl4pPr marL="2438339" lvl="3"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924" lvl="4"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7509" lvl="5"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7093" lvl="6"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6678" lvl="7"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6263" lvl="8"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endParaRPr dirty="0"/>
          </a:p>
        </p:txBody>
      </p:sp>
      <p:cxnSp>
        <p:nvCxnSpPr>
          <p:cNvPr id="9" name="Google Shape;39;p6">
            <a:extLst>
              <a:ext uri="{FF2B5EF4-FFF2-40B4-BE49-F238E27FC236}">
                <a16:creationId xmlns:a16="http://schemas.microsoft.com/office/drawing/2014/main" id="{5ED55FE1-231C-2048-B4F4-F005DD81416D}"/>
              </a:ext>
            </a:extLst>
          </p:cNvPr>
          <p:cNvCxnSpPr>
            <a:cxnSpLocks/>
          </p:cNvCxnSpPr>
          <p:nvPr userDrawn="1"/>
        </p:nvCxnSpPr>
        <p:spPr>
          <a:xfrm>
            <a:off x="10921379" y="782291"/>
            <a:ext cx="1270621"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246243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26"/>
        <p:cNvGrpSpPr/>
        <p:nvPr/>
      </p:nvGrpSpPr>
      <p:grpSpPr>
        <a:xfrm>
          <a:off x="0" y="0"/>
          <a:ext cx="0" cy="0"/>
          <a:chOff x="0" y="0"/>
          <a:chExt cx="0" cy="0"/>
        </a:xfrm>
      </p:grpSpPr>
      <p:cxnSp>
        <p:nvCxnSpPr>
          <p:cNvPr id="27" name="Google Shape;27;p5"/>
          <p:cNvCxnSpPr/>
          <p:nvPr/>
        </p:nvCxnSpPr>
        <p:spPr>
          <a:xfrm>
            <a:off x="0" y="790361"/>
            <a:ext cx="18344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1089967" y="519751"/>
            <a:ext cx="541200" cy="5412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sp>
        <p:nvSpPr>
          <p:cNvPr id="29" name="Google Shape;29;p5"/>
          <p:cNvSpPr txBox="1">
            <a:spLocks noGrp="1"/>
          </p:cNvSpPr>
          <p:nvPr>
            <p:ph type="title"/>
          </p:nvPr>
        </p:nvSpPr>
        <p:spPr>
          <a:xfrm>
            <a:off x="1841666" y="511619"/>
            <a:ext cx="9079599" cy="580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ora"/>
              <a:buNone/>
              <a:defRPr sz="2667" b="0" i="0">
                <a:solidFill>
                  <a:schemeClr val="tx1"/>
                </a:solidFill>
                <a:latin typeface="Calibri Light" panose="020F0302020204030204" pitchFamily="34" charset="0"/>
                <a:ea typeface="Tahoma" panose="020B0604030504040204" pitchFamily="34" charset="0"/>
                <a:cs typeface="Tahoma" panose="020B0604030504040204" pitchFamily="34" charset="0"/>
                <a:sym typeface="Lora"/>
              </a:defRPr>
            </a:lvl1pPr>
            <a:lvl2pPr lvl="1" rtl="0">
              <a:spcBef>
                <a:spcPts val="0"/>
              </a:spcBef>
              <a:spcAft>
                <a:spcPts val="0"/>
              </a:spcAft>
              <a:buSzPts val="2000"/>
              <a:buFont typeface="Lora"/>
              <a:buNone/>
              <a:defRPr sz="2667" b="1">
                <a:highlight>
                  <a:srgbClr val="FFFFFF"/>
                </a:highlight>
                <a:latin typeface="Lora"/>
                <a:ea typeface="Lora"/>
                <a:cs typeface="Lora"/>
                <a:sym typeface="Lora"/>
              </a:defRPr>
            </a:lvl2pPr>
            <a:lvl3pPr lvl="2" rtl="0">
              <a:spcBef>
                <a:spcPts val="0"/>
              </a:spcBef>
              <a:spcAft>
                <a:spcPts val="0"/>
              </a:spcAft>
              <a:buSzPts val="2000"/>
              <a:buFont typeface="Lora"/>
              <a:buNone/>
              <a:defRPr sz="2667" b="1">
                <a:highlight>
                  <a:srgbClr val="FFFFFF"/>
                </a:highlight>
                <a:latin typeface="Lora"/>
                <a:ea typeface="Lora"/>
                <a:cs typeface="Lora"/>
                <a:sym typeface="Lora"/>
              </a:defRPr>
            </a:lvl3pPr>
            <a:lvl4pPr lvl="3" rtl="0">
              <a:spcBef>
                <a:spcPts val="0"/>
              </a:spcBef>
              <a:spcAft>
                <a:spcPts val="0"/>
              </a:spcAft>
              <a:buSzPts val="2000"/>
              <a:buFont typeface="Lora"/>
              <a:buNone/>
              <a:defRPr sz="2667" b="1">
                <a:highlight>
                  <a:srgbClr val="FFFFFF"/>
                </a:highlight>
                <a:latin typeface="Lora"/>
                <a:ea typeface="Lora"/>
                <a:cs typeface="Lora"/>
                <a:sym typeface="Lora"/>
              </a:defRPr>
            </a:lvl4pPr>
            <a:lvl5pPr lvl="4" rtl="0">
              <a:spcBef>
                <a:spcPts val="0"/>
              </a:spcBef>
              <a:spcAft>
                <a:spcPts val="0"/>
              </a:spcAft>
              <a:buSzPts val="2000"/>
              <a:buFont typeface="Lora"/>
              <a:buNone/>
              <a:defRPr sz="2667" b="1">
                <a:highlight>
                  <a:srgbClr val="FFFFFF"/>
                </a:highlight>
                <a:latin typeface="Lora"/>
                <a:ea typeface="Lora"/>
                <a:cs typeface="Lora"/>
                <a:sym typeface="Lora"/>
              </a:defRPr>
            </a:lvl5pPr>
            <a:lvl6pPr lvl="5" rtl="0">
              <a:spcBef>
                <a:spcPts val="0"/>
              </a:spcBef>
              <a:spcAft>
                <a:spcPts val="0"/>
              </a:spcAft>
              <a:buSzPts val="2000"/>
              <a:buFont typeface="Lora"/>
              <a:buNone/>
              <a:defRPr sz="2667" b="1">
                <a:highlight>
                  <a:srgbClr val="FFFFFF"/>
                </a:highlight>
                <a:latin typeface="Lora"/>
                <a:ea typeface="Lora"/>
                <a:cs typeface="Lora"/>
                <a:sym typeface="Lora"/>
              </a:defRPr>
            </a:lvl6pPr>
            <a:lvl7pPr lvl="6" rtl="0">
              <a:spcBef>
                <a:spcPts val="0"/>
              </a:spcBef>
              <a:spcAft>
                <a:spcPts val="0"/>
              </a:spcAft>
              <a:buSzPts val="2000"/>
              <a:buFont typeface="Lora"/>
              <a:buNone/>
              <a:defRPr sz="2667" b="1">
                <a:highlight>
                  <a:srgbClr val="FFFFFF"/>
                </a:highlight>
                <a:latin typeface="Lora"/>
                <a:ea typeface="Lora"/>
                <a:cs typeface="Lora"/>
                <a:sym typeface="Lora"/>
              </a:defRPr>
            </a:lvl7pPr>
            <a:lvl8pPr lvl="7" rtl="0">
              <a:spcBef>
                <a:spcPts val="0"/>
              </a:spcBef>
              <a:spcAft>
                <a:spcPts val="0"/>
              </a:spcAft>
              <a:buSzPts val="2000"/>
              <a:buFont typeface="Lora"/>
              <a:buNone/>
              <a:defRPr sz="2667" b="1">
                <a:highlight>
                  <a:srgbClr val="FFFFFF"/>
                </a:highlight>
                <a:latin typeface="Lora"/>
                <a:ea typeface="Lora"/>
                <a:cs typeface="Lora"/>
                <a:sym typeface="Lora"/>
              </a:defRPr>
            </a:lvl8pPr>
            <a:lvl9pPr lvl="8" rtl="0">
              <a:spcBef>
                <a:spcPts val="0"/>
              </a:spcBef>
              <a:spcAft>
                <a:spcPts val="0"/>
              </a:spcAft>
              <a:buSzPts val="2000"/>
              <a:buFont typeface="Lora"/>
              <a:buNone/>
              <a:defRPr sz="2667" b="1">
                <a:highlight>
                  <a:srgbClr val="FFFFFF"/>
                </a:highlight>
                <a:latin typeface="Lora"/>
                <a:ea typeface="Lora"/>
                <a:cs typeface="Lora"/>
                <a:sym typeface="Lora"/>
              </a:defRPr>
            </a:lvl9pPr>
          </a:lstStyle>
          <a:p>
            <a:endParaRPr dirty="0"/>
          </a:p>
        </p:txBody>
      </p:sp>
      <p:sp>
        <p:nvSpPr>
          <p:cNvPr id="30" name="Google Shape;30;p5"/>
          <p:cNvSpPr txBox="1">
            <a:spLocks noGrp="1"/>
          </p:cNvSpPr>
          <p:nvPr>
            <p:ph type="body" idx="1"/>
          </p:nvPr>
        </p:nvSpPr>
        <p:spPr>
          <a:xfrm>
            <a:off x="1841667" y="1436687"/>
            <a:ext cx="9079600" cy="5090215"/>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rgbClr val="6098C8"/>
              </a:buClr>
              <a:buSzPct val="65000"/>
              <a:buFont typeface="Quattrocento Sans" panose="020B0502050000020003" pitchFamily="34" charset="0"/>
              <a:buChar char="◉"/>
              <a:defRPr sz="2400" b="0" i="0">
                <a:latin typeface="Calibri Light" panose="020F0302020204030204" pitchFamily="34" charset="0"/>
                <a:ea typeface="Tahoma" panose="020B0604030504040204" pitchFamily="34" charset="0"/>
                <a:cs typeface="Tahoma" panose="020B0604030504040204" pitchFamily="34" charset="0"/>
                <a:sym typeface="Quattrocento Sans"/>
              </a:defRPr>
            </a:lvl1pPr>
            <a:lvl2pPr marL="1219170" lvl="1"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2pPr>
            <a:lvl3pPr marL="1828754" lvl="2"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3pPr>
            <a:lvl4pPr marL="2438339" lvl="3"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924" lvl="4"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7509" lvl="5"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7093" lvl="6"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6678" lvl="7"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6263" lvl="8"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endParaRPr dirty="0"/>
          </a:p>
        </p:txBody>
      </p:sp>
      <p:pic>
        <p:nvPicPr>
          <p:cNvPr id="8" name="Picture 7">
            <a:extLst>
              <a:ext uri="{FF2B5EF4-FFF2-40B4-BE49-F238E27FC236}">
                <a16:creationId xmlns:a16="http://schemas.microsoft.com/office/drawing/2014/main" id="{66F38B1A-FC84-2F44-9F6A-915BA1CC7E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9068" y="669560"/>
            <a:ext cx="335781" cy="241581"/>
          </a:xfrm>
          <a:prstGeom prst="rect">
            <a:avLst/>
          </a:prstGeom>
        </p:spPr>
      </p:pic>
      <p:cxnSp>
        <p:nvCxnSpPr>
          <p:cNvPr id="11" name="Google Shape;39;p6">
            <a:extLst>
              <a:ext uri="{FF2B5EF4-FFF2-40B4-BE49-F238E27FC236}">
                <a16:creationId xmlns:a16="http://schemas.microsoft.com/office/drawing/2014/main" id="{27004B6A-76A3-C14D-A785-C84446E51D7E}"/>
              </a:ext>
            </a:extLst>
          </p:cNvPr>
          <p:cNvCxnSpPr>
            <a:cxnSpLocks/>
          </p:cNvCxnSpPr>
          <p:nvPr userDrawn="1"/>
        </p:nvCxnSpPr>
        <p:spPr>
          <a:xfrm>
            <a:off x="11251088" y="782291"/>
            <a:ext cx="940979"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4105016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C07508B4-12F3-467E-A800-51B9EBE30004}" type="datetimeFigureOut">
              <a:rPr lang="lv-LV" smtClean="0"/>
              <a:t>01.03.2021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1602141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type="twoColTx" preserve="1">
  <p:cSld name="Title + 2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841667" y="503548"/>
            <a:ext cx="9409421" cy="5808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b="0" i="0">
                <a:latin typeface="Calibri Light" panose="020F0302020204030204" pitchFamily="34" charset="0"/>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35" name="Google Shape;35;p6"/>
          <p:cNvSpPr txBox="1">
            <a:spLocks noGrp="1"/>
          </p:cNvSpPr>
          <p:nvPr>
            <p:ph type="body" idx="1"/>
          </p:nvPr>
        </p:nvSpPr>
        <p:spPr>
          <a:xfrm>
            <a:off x="1841667" y="1431591"/>
            <a:ext cx="4567200" cy="4308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Clr>
                <a:srgbClr val="6098C8"/>
              </a:buClr>
              <a:buSzPct val="65000"/>
              <a:buChar char="◉"/>
              <a:defRPr sz="2400" b="0" i="0">
                <a:latin typeface="Calibri Light" panose="020F0302020204030204" pitchFamily="34" charset="0"/>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dirty="0"/>
          </a:p>
        </p:txBody>
      </p:sp>
      <p:sp>
        <p:nvSpPr>
          <p:cNvPr id="36" name="Google Shape;36;p6"/>
          <p:cNvSpPr txBox="1">
            <a:spLocks noGrp="1"/>
          </p:cNvSpPr>
          <p:nvPr>
            <p:ph type="body" idx="2"/>
          </p:nvPr>
        </p:nvSpPr>
        <p:spPr>
          <a:xfrm>
            <a:off x="6683888" y="1431591"/>
            <a:ext cx="4567200" cy="4308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Clr>
                <a:srgbClr val="6098C8"/>
              </a:buClr>
              <a:buSzPct val="65000"/>
              <a:buChar char="◉"/>
              <a:defRPr sz="2400" b="0" i="0">
                <a:latin typeface="Calibri Light" panose="020F0302020204030204" pitchFamily="34" charset="0"/>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dirty="0"/>
          </a:p>
        </p:txBody>
      </p:sp>
      <p:cxnSp>
        <p:nvCxnSpPr>
          <p:cNvPr id="37" name="Google Shape;37;p6"/>
          <p:cNvCxnSpPr/>
          <p:nvPr/>
        </p:nvCxnSpPr>
        <p:spPr>
          <a:xfrm>
            <a:off x="0" y="782291"/>
            <a:ext cx="1834400" cy="0"/>
          </a:xfrm>
          <a:prstGeom prst="straightConnector1">
            <a:avLst/>
          </a:prstGeom>
          <a:noFill/>
          <a:ln w="9525" cap="flat" cmpd="sng">
            <a:solidFill>
              <a:srgbClr val="CCCCCC"/>
            </a:solidFill>
            <a:prstDash val="solid"/>
            <a:round/>
            <a:headEnd type="none" w="med" len="med"/>
            <a:tailEnd type="none" w="med" len="med"/>
          </a:ln>
        </p:spPr>
      </p:cxnSp>
      <p:sp>
        <p:nvSpPr>
          <p:cNvPr id="38" name="Google Shape;38;p6"/>
          <p:cNvSpPr/>
          <p:nvPr/>
        </p:nvSpPr>
        <p:spPr>
          <a:xfrm>
            <a:off x="1089967" y="511680"/>
            <a:ext cx="541200" cy="5412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cxnSp>
        <p:nvCxnSpPr>
          <p:cNvPr id="10" name="Google Shape;39;p6">
            <a:extLst>
              <a:ext uri="{FF2B5EF4-FFF2-40B4-BE49-F238E27FC236}">
                <a16:creationId xmlns:a16="http://schemas.microsoft.com/office/drawing/2014/main" id="{95FCA3B2-96B4-F74B-A4AA-BA55C109BF56}"/>
              </a:ext>
            </a:extLst>
          </p:cNvPr>
          <p:cNvCxnSpPr>
            <a:cxnSpLocks/>
          </p:cNvCxnSpPr>
          <p:nvPr userDrawn="1"/>
        </p:nvCxnSpPr>
        <p:spPr>
          <a:xfrm>
            <a:off x="11251088" y="782291"/>
            <a:ext cx="940979"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013595441"/>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2 columns" type="twoColTx" preserve="1">
  <p:cSld name="1_Title + 2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841667" y="503548"/>
            <a:ext cx="9409421" cy="5808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b="0" i="0">
                <a:latin typeface="Calibri Light" panose="020F0302020204030204" pitchFamily="34" charset="0"/>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35" name="Google Shape;35;p6"/>
          <p:cNvSpPr txBox="1">
            <a:spLocks noGrp="1"/>
          </p:cNvSpPr>
          <p:nvPr>
            <p:ph type="body" idx="1"/>
          </p:nvPr>
        </p:nvSpPr>
        <p:spPr>
          <a:xfrm>
            <a:off x="1841667" y="1431591"/>
            <a:ext cx="4567200" cy="4308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Clr>
                <a:srgbClr val="6098C8"/>
              </a:buClr>
              <a:buSzPct val="65000"/>
              <a:buChar char="◉"/>
              <a:defRPr sz="2400" b="0" i="0">
                <a:latin typeface="Calibri Light" panose="020F0302020204030204" pitchFamily="34" charset="0"/>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dirty="0"/>
          </a:p>
        </p:txBody>
      </p:sp>
      <p:sp>
        <p:nvSpPr>
          <p:cNvPr id="36" name="Google Shape;36;p6"/>
          <p:cNvSpPr txBox="1">
            <a:spLocks noGrp="1"/>
          </p:cNvSpPr>
          <p:nvPr>
            <p:ph type="body" idx="2"/>
          </p:nvPr>
        </p:nvSpPr>
        <p:spPr>
          <a:xfrm>
            <a:off x="6683888" y="1431591"/>
            <a:ext cx="4567200" cy="4308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Clr>
                <a:srgbClr val="6098C8"/>
              </a:buClr>
              <a:buSzPct val="65000"/>
              <a:buChar char="◉"/>
              <a:defRPr sz="2400" b="0" i="0">
                <a:latin typeface="Calibri Light" panose="020F0302020204030204" pitchFamily="34" charset="0"/>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dirty="0"/>
          </a:p>
        </p:txBody>
      </p:sp>
      <p:cxnSp>
        <p:nvCxnSpPr>
          <p:cNvPr id="37" name="Google Shape;37;p6"/>
          <p:cNvCxnSpPr/>
          <p:nvPr/>
        </p:nvCxnSpPr>
        <p:spPr>
          <a:xfrm>
            <a:off x="0" y="782291"/>
            <a:ext cx="1834400" cy="0"/>
          </a:xfrm>
          <a:prstGeom prst="straightConnector1">
            <a:avLst/>
          </a:prstGeom>
          <a:noFill/>
          <a:ln w="9525" cap="flat" cmpd="sng">
            <a:solidFill>
              <a:srgbClr val="CCCCCC"/>
            </a:solidFill>
            <a:prstDash val="solid"/>
            <a:round/>
            <a:headEnd type="none" w="med" len="med"/>
            <a:tailEnd type="none" w="med" len="med"/>
          </a:ln>
        </p:spPr>
      </p:cxnSp>
      <p:sp>
        <p:nvSpPr>
          <p:cNvPr id="38" name="Google Shape;38;p6"/>
          <p:cNvSpPr/>
          <p:nvPr/>
        </p:nvSpPr>
        <p:spPr>
          <a:xfrm>
            <a:off x="1089967" y="511680"/>
            <a:ext cx="541200" cy="5412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cxnSp>
        <p:nvCxnSpPr>
          <p:cNvPr id="39" name="Google Shape;39;p6"/>
          <p:cNvCxnSpPr>
            <a:cxnSpLocks/>
          </p:cNvCxnSpPr>
          <p:nvPr/>
        </p:nvCxnSpPr>
        <p:spPr>
          <a:xfrm>
            <a:off x="11251088" y="782291"/>
            <a:ext cx="940979" cy="0"/>
          </a:xfrm>
          <a:prstGeom prst="straightConnector1">
            <a:avLst/>
          </a:prstGeom>
          <a:noFill/>
          <a:ln w="9525" cap="flat" cmpd="sng">
            <a:solidFill>
              <a:srgbClr val="CCCCCC"/>
            </a:solidFill>
            <a:prstDash val="solid"/>
            <a:round/>
            <a:headEnd type="none" w="med" len="med"/>
            <a:tailEnd type="none" w="med" len="med"/>
          </a:ln>
        </p:spPr>
      </p:cxnSp>
      <p:pic>
        <p:nvPicPr>
          <p:cNvPr id="9" name="Picture 8">
            <a:extLst>
              <a:ext uri="{FF2B5EF4-FFF2-40B4-BE49-F238E27FC236}">
                <a16:creationId xmlns:a16="http://schemas.microsoft.com/office/drawing/2014/main" id="{98B13040-9037-3A41-BC24-E8631CA746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9068" y="657368"/>
            <a:ext cx="335781" cy="241581"/>
          </a:xfrm>
          <a:prstGeom prst="rect">
            <a:avLst/>
          </a:prstGeom>
        </p:spPr>
      </p:pic>
    </p:spTree>
    <p:extLst>
      <p:ext uri="{BB962C8B-B14F-4D97-AF65-F5344CB8AC3E}">
        <p14:creationId xmlns:p14="http://schemas.microsoft.com/office/powerpoint/2010/main" val="406254141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841666" y="511623"/>
            <a:ext cx="9655097" cy="580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b="0" i="0">
                <a:latin typeface="Calibri Light" panose="020F030202020403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sp>
        <p:nvSpPr>
          <p:cNvPr id="43" name="Google Shape;43;p7"/>
          <p:cNvSpPr txBox="1">
            <a:spLocks noGrp="1"/>
          </p:cNvSpPr>
          <p:nvPr>
            <p:ph type="body" idx="1"/>
          </p:nvPr>
        </p:nvSpPr>
        <p:spPr>
          <a:xfrm>
            <a:off x="1841667" y="1482832"/>
            <a:ext cx="3112000" cy="416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rgbClr val="6098C8"/>
              </a:buClr>
              <a:buSzPct val="65000"/>
              <a:buChar char="◉"/>
              <a:defRPr sz="2400" b="0" i="0">
                <a:latin typeface="Calibri Light" panose="020F0302020204030204" pitchFamily="34"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44" name="Google Shape;44;p7"/>
          <p:cNvSpPr txBox="1">
            <a:spLocks noGrp="1"/>
          </p:cNvSpPr>
          <p:nvPr>
            <p:ph type="body" idx="2"/>
          </p:nvPr>
        </p:nvSpPr>
        <p:spPr>
          <a:xfrm>
            <a:off x="5113216" y="1482832"/>
            <a:ext cx="3112000" cy="416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rgbClr val="6098C8"/>
              </a:buClr>
              <a:buSzPct val="65000"/>
              <a:buChar char="◉"/>
              <a:defRPr sz="2400" b="0" i="0">
                <a:latin typeface="Calibri Light" panose="020F0302020204030204" pitchFamily="34"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45" name="Google Shape;45;p7"/>
          <p:cNvSpPr txBox="1">
            <a:spLocks noGrp="1"/>
          </p:cNvSpPr>
          <p:nvPr>
            <p:ph type="body" idx="3"/>
          </p:nvPr>
        </p:nvSpPr>
        <p:spPr>
          <a:xfrm>
            <a:off x="8384764" y="1482832"/>
            <a:ext cx="3112000" cy="416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rgbClr val="6098C8"/>
              </a:buClr>
              <a:buSzPct val="65000"/>
              <a:buChar char="◉"/>
              <a:defRPr sz="2400" b="0" i="0">
                <a:latin typeface="Calibri Light" panose="020F0302020204030204" pitchFamily="34"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cxnSp>
        <p:nvCxnSpPr>
          <p:cNvPr id="46" name="Google Shape;46;p7"/>
          <p:cNvCxnSpPr/>
          <p:nvPr/>
        </p:nvCxnSpPr>
        <p:spPr>
          <a:xfrm>
            <a:off x="0" y="790365"/>
            <a:ext cx="1834400" cy="0"/>
          </a:xfrm>
          <a:prstGeom prst="straightConnector1">
            <a:avLst/>
          </a:prstGeom>
          <a:noFill/>
          <a:ln w="9525" cap="flat" cmpd="sng">
            <a:solidFill>
              <a:srgbClr val="CCCCCC"/>
            </a:solidFill>
            <a:prstDash val="solid"/>
            <a:round/>
            <a:headEnd type="none" w="med" len="med"/>
            <a:tailEnd type="none" w="med" len="med"/>
          </a:ln>
        </p:spPr>
      </p:cxnSp>
      <p:sp>
        <p:nvSpPr>
          <p:cNvPr id="47" name="Google Shape;47;p7"/>
          <p:cNvSpPr/>
          <p:nvPr/>
        </p:nvSpPr>
        <p:spPr>
          <a:xfrm>
            <a:off x="1089967" y="519755"/>
            <a:ext cx="541200" cy="5412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cxnSp>
        <p:nvCxnSpPr>
          <p:cNvPr id="13" name="Google Shape;39;p6">
            <a:extLst>
              <a:ext uri="{FF2B5EF4-FFF2-40B4-BE49-F238E27FC236}">
                <a16:creationId xmlns:a16="http://schemas.microsoft.com/office/drawing/2014/main" id="{6D92B443-8E08-4145-8388-09B2331E74A7}"/>
              </a:ext>
            </a:extLst>
          </p:cNvPr>
          <p:cNvCxnSpPr>
            <a:cxnSpLocks/>
          </p:cNvCxnSpPr>
          <p:nvPr userDrawn="1"/>
        </p:nvCxnSpPr>
        <p:spPr>
          <a:xfrm>
            <a:off x="11496763" y="790061"/>
            <a:ext cx="695237"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98115094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841666" y="511623"/>
            <a:ext cx="9655097" cy="580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b="0" i="0">
                <a:latin typeface="Calibri Light" panose="020F030202020403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sp>
        <p:nvSpPr>
          <p:cNvPr id="43" name="Google Shape;43;p7"/>
          <p:cNvSpPr txBox="1">
            <a:spLocks noGrp="1"/>
          </p:cNvSpPr>
          <p:nvPr>
            <p:ph type="body" idx="1"/>
          </p:nvPr>
        </p:nvSpPr>
        <p:spPr>
          <a:xfrm>
            <a:off x="1841667" y="1482832"/>
            <a:ext cx="3112000" cy="416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rgbClr val="6098C8"/>
              </a:buClr>
              <a:buSzPct val="65000"/>
              <a:buChar char="◉"/>
              <a:defRPr sz="2400" b="0" i="0">
                <a:latin typeface="Calibri Light" panose="020F0302020204030204" pitchFamily="34"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44" name="Google Shape;44;p7"/>
          <p:cNvSpPr txBox="1">
            <a:spLocks noGrp="1"/>
          </p:cNvSpPr>
          <p:nvPr>
            <p:ph type="body" idx="2"/>
          </p:nvPr>
        </p:nvSpPr>
        <p:spPr>
          <a:xfrm>
            <a:off x="5113216" y="1482832"/>
            <a:ext cx="3112000" cy="416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rgbClr val="6098C8"/>
              </a:buClr>
              <a:buSzPct val="65000"/>
              <a:buChar char="◉"/>
              <a:defRPr sz="2400" b="0" i="0">
                <a:latin typeface="Calibri Light" panose="020F0302020204030204" pitchFamily="34"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45" name="Google Shape;45;p7"/>
          <p:cNvSpPr txBox="1">
            <a:spLocks noGrp="1"/>
          </p:cNvSpPr>
          <p:nvPr>
            <p:ph type="body" idx="3"/>
          </p:nvPr>
        </p:nvSpPr>
        <p:spPr>
          <a:xfrm>
            <a:off x="8384764" y="1482832"/>
            <a:ext cx="3112000" cy="416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rgbClr val="6098C8"/>
              </a:buClr>
              <a:buSzPct val="65000"/>
              <a:buChar char="◉"/>
              <a:defRPr sz="2400" b="0" i="0">
                <a:latin typeface="Calibri Light" panose="020F0302020204030204" pitchFamily="34"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cxnSp>
        <p:nvCxnSpPr>
          <p:cNvPr id="46" name="Google Shape;46;p7"/>
          <p:cNvCxnSpPr/>
          <p:nvPr/>
        </p:nvCxnSpPr>
        <p:spPr>
          <a:xfrm>
            <a:off x="0" y="790365"/>
            <a:ext cx="1834400" cy="0"/>
          </a:xfrm>
          <a:prstGeom prst="straightConnector1">
            <a:avLst/>
          </a:prstGeom>
          <a:noFill/>
          <a:ln w="9525" cap="flat" cmpd="sng">
            <a:solidFill>
              <a:srgbClr val="CCCCCC"/>
            </a:solidFill>
            <a:prstDash val="solid"/>
            <a:round/>
            <a:headEnd type="none" w="med" len="med"/>
            <a:tailEnd type="none" w="med" len="med"/>
          </a:ln>
        </p:spPr>
      </p:cxnSp>
      <p:sp>
        <p:nvSpPr>
          <p:cNvPr id="47" name="Google Shape;47;p7"/>
          <p:cNvSpPr/>
          <p:nvPr/>
        </p:nvSpPr>
        <p:spPr>
          <a:xfrm>
            <a:off x="1089967" y="519755"/>
            <a:ext cx="541200" cy="5412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10" name="Picture 9">
            <a:extLst>
              <a:ext uri="{FF2B5EF4-FFF2-40B4-BE49-F238E27FC236}">
                <a16:creationId xmlns:a16="http://schemas.microsoft.com/office/drawing/2014/main" id="{0A2E7EBC-EBD3-C84C-883E-14400ED849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9068" y="669560"/>
            <a:ext cx="335781" cy="241581"/>
          </a:xfrm>
          <a:prstGeom prst="rect">
            <a:avLst/>
          </a:prstGeom>
        </p:spPr>
      </p:pic>
      <p:cxnSp>
        <p:nvCxnSpPr>
          <p:cNvPr id="12" name="Google Shape;39;p6">
            <a:extLst>
              <a:ext uri="{FF2B5EF4-FFF2-40B4-BE49-F238E27FC236}">
                <a16:creationId xmlns:a16="http://schemas.microsoft.com/office/drawing/2014/main" id="{F97F123C-1969-FD41-A84E-B035184FF149}"/>
              </a:ext>
            </a:extLst>
          </p:cNvPr>
          <p:cNvCxnSpPr>
            <a:cxnSpLocks/>
          </p:cNvCxnSpPr>
          <p:nvPr userDrawn="1"/>
        </p:nvCxnSpPr>
        <p:spPr>
          <a:xfrm>
            <a:off x="11496763" y="790061"/>
            <a:ext cx="695237"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8138686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41667" y="522824"/>
            <a:ext cx="9655096" cy="5808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b="0" i="0">
                <a:latin typeface="Calibri Light" panose="020F0302020204030204" pitchFamily="34" charset="0"/>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cxnSp>
        <p:nvCxnSpPr>
          <p:cNvPr id="52" name="Google Shape;52;p8"/>
          <p:cNvCxnSpPr/>
          <p:nvPr/>
        </p:nvCxnSpPr>
        <p:spPr>
          <a:xfrm>
            <a:off x="0" y="782291"/>
            <a:ext cx="1834400" cy="0"/>
          </a:xfrm>
          <a:prstGeom prst="straightConnector1">
            <a:avLst/>
          </a:prstGeom>
          <a:noFill/>
          <a:ln w="9525" cap="flat" cmpd="sng">
            <a:solidFill>
              <a:srgbClr val="CCCCCC"/>
            </a:solidFill>
            <a:prstDash val="solid"/>
            <a:round/>
            <a:headEnd type="none" w="med" len="med"/>
            <a:tailEnd type="none" w="med" len="med"/>
          </a:ln>
        </p:spPr>
      </p:cxnSp>
      <p:sp>
        <p:nvSpPr>
          <p:cNvPr id="53" name="Google Shape;53;p8"/>
          <p:cNvSpPr/>
          <p:nvPr/>
        </p:nvSpPr>
        <p:spPr>
          <a:xfrm>
            <a:off x="1089967" y="511680"/>
            <a:ext cx="541200" cy="5412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cxnSp>
        <p:nvCxnSpPr>
          <p:cNvPr id="8" name="Google Shape;39;p6">
            <a:extLst>
              <a:ext uri="{FF2B5EF4-FFF2-40B4-BE49-F238E27FC236}">
                <a16:creationId xmlns:a16="http://schemas.microsoft.com/office/drawing/2014/main" id="{4A6E62E2-515A-1146-BDC7-570D77B2BC25}"/>
              </a:ext>
            </a:extLst>
          </p:cNvPr>
          <p:cNvCxnSpPr>
            <a:cxnSpLocks/>
          </p:cNvCxnSpPr>
          <p:nvPr userDrawn="1"/>
        </p:nvCxnSpPr>
        <p:spPr>
          <a:xfrm>
            <a:off x="11496763" y="790061"/>
            <a:ext cx="695237"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62631226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41667" y="522824"/>
            <a:ext cx="9655096" cy="5808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b="0" i="0">
                <a:latin typeface="Calibri Light" panose="020F0302020204030204" pitchFamily="34" charset="0"/>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cxnSp>
        <p:nvCxnSpPr>
          <p:cNvPr id="52" name="Google Shape;52;p8"/>
          <p:cNvCxnSpPr/>
          <p:nvPr/>
        </p:nvCxnSpPr>
        <p:spPr>
          <a:xfrm>
            <a:off x="0" y="782291"/>
            <a:ext cx="1834400" cy="0"/>
          </a:xfrm>
          <a:prstGeom prst="straightConnector1">
            <a:avLst/>
          </a:prstGeom>
          <a:noFill/>
          <a:ln w="9525" cap="flat" cmpd="sng">
            <a:solidFill>
              <a:srgbClr val="CCCCCC"/>
            </a:solidFill>
            <a:prstDash val="solid"/>
            <a:round/>
            <a:headEnd type="none" w="med" len="med"/>
            <a:tailEnd type="none" w="med" len="med"/>
          </a:ln>
        </p:spPr>
      </p:cxnSp>
      <p:sp>
        <p:nvSpPr>
          <p:cNvPr id="53" name="Google Shape;53;p8"/>
          <p:cNvSpPr/>
          <p:nvPr/>
        </p:nvSpPr>
        <p:spPr>
          <a:xfrm>
            <a:off x="1089967" y="511680"/>
            <a:ext cx="541200" cy="5412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7" name="Picture 6">
            <a:extLst>
              <a:ext uri="{FF2B5EF4-FFF2-40B4-BE49-F238E27FC236}">
                <a16:creationId xmlns:a16="http://schemas.microsoft.com/office/drawing/2014/main" id="{DF3DAD21-D688-264F-8719-4BD8FE8585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9068" y="657368"/>
            <a:ext cx="335781" cy="241581"/>
          </a:xfrm>
          <a:prstGeom prst="rect">
            <a:avLst/>
          </a:prstGeom>
        </p:spPr>
      </p:pic>
      <p:cxnSp>
        <p:nvCxnSpPr>
          <p:cNvPr id="8" name="Google Shape;39;p6">
            <a:extLst>
              <a:ext uri="{FF2B5EF4-FFF2-40B4-BE49-F238E27FC236}">
                <a16:creationId xmlns:a16="http://schemas.microsoft.com/office/drawing/2014/main" id="{527CFAA5-EAFF-AE44-9580-9488A7A790F5}"/>
              </a:ext>
            </a:extLst>
          </p:cNvPr>
          <p:cNvCxnSpPr>
            <a:cxnSpLocks/>
          </p:cNvCxnSpPr>
          <p:nvPr userDrawn="1"/>
        </p:nvCxnSpPr>
        <p:spPr>
          <a:xfrm>
            <a:off x="11496763" y="790061"/>
            <a:ext cx="695237"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24273218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61"/>
        <p:cNvGrpSpPr/>
        <p:nvPr/>
      </p:nvGrpSpPr>
      <p:grpSpPr>
        <a:xfrm>
          <a:off x="0" y="0"/>
          <a:ext cx="0" cy="0"/>
          <a:chOff x="0" y="0"/>
          <a:chExt cx="0" cy="0"/>
        </a:xfrm>
      </p:grpSpPr>
      <p:cxnSp>
        <p:nvCxnSpPr>
          <p:cNvPr id="62" name="Google Shape;62;p10"/>
          <p:cNvCxnSpPr/>
          <p:nvPr/>
        </p:nvCxnSpPr>
        <p:spPr>
          <a:xfrm>
            <a:off x="-8033" y="6018305"/>
            <a:ext cx="12216000" cy="0"/>
          </a:xfrm>
          <a:prstGeom prst="straightConnector1">
            <a:avLst/>
          </a:prstGeom>
          <a:noFill/>
          <a:ln w="9525" cap="flat" cmpd="sng">
            <a:solidFill>
              <a:srgbClr val="CCCCCC"/>
            </a:solidFill>
            <a:prstDash val="solid"/>
            <a:round/>
            <a:headEnd type="none" w="med" len="med"/>
            <a:tailEnd type="none" w="med" len="med"/>
          </a:ln>
        </p:spPr>
      </p:cxnSp>
      <p:sp>
        <p:nvSpPr>
          <p:cNvPr id="63" name="Google Shape;63;p10"/>
          <p:cNvSpPr/>
          <p:nvPr/>
        </p:nvSpPr>
        <p:spPr>
          <a:xfrm>
            <a:off x="5724933" y="5647207"/>
            <a:ext cx="742000" cy="7420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spTree>
    <p:extLst>
      <p:ext uri="{BB962C8B-B14F-4D97-AF65-F5344CB8AC3E}">
        <p14:creationId xmlns:p14="http://schemas.microsoft.com/office/powerpoint/2010/main" val="189599693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61"/>
        <p:cNvGrpSpPr/>
        <p:nvPr/>
      </p:nvGrpSpPr>
      <p:grpSpPr>
        <a:xfrm>
          <a:off x="0" y="0"/>
          <a:ext cx="0" cy="0"/>
          <a:chOff x="0" y="0"/>
          <a:chExt cx="0" cy="0"/>
        </a:xfrm>
      </p:grpSpPr>
      <p:cxnSp>
        <p:nvCxnSpPr>
          <p:cNvPr id="62" name="Google Shape;62;p10"/>
          <p:cNvCxnSpPr/>
          <p:nvPr/>
        </p:nvCxnSpPr>
        <p:spPr>
          <a:xfrm>
            <a:off x="-8033" y="6018305"/>
            <a:ext cx="12216000" cy="0"/>
          </a:xfrm>
          <a:prstGeom prst="straightConnector1">
            <a:avLst/>
          </a:prstGeom>
          <a:noFill/>
          <a:ln w="9525" cap="flat" cmpd="sng">
            <a:solidFill>
              <a:srgbClr val="CCCCCC"/>
            </a:solidFill>
            <a:prstDash val="solid"/>
            <a:round/>
            <a:headEnd type="none" w="med" len="med"/>
            <a:tailEnd type="none" w="med" len="med"/>
          </a:ln>
        </p:spPr>
      </p:cxnSp>
      <p:sp>
        <p:nvSpPr>
          <p:cNvPr id="63" name="Google Shape;63;p10"/>
          <p:cNvSpPr/>
          <p:nvPr/>
        </p:nvSpPr>
        <p:spPr>
          <a:xfrm>
            <a:off x="5724933" y="5647207"/>
            <a:ext cx="742000" cy="7420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5" name="Picture 4">
            <a:extLst>
              <a:ext uri="{FF2B5EF4-FFF2-40B4-BE49-F238E27FC236}">
                <a16:creationId xmlns:a16="http://schemas.microsoft.com/office/drawing/2014/main" id="{F20E12C1-73E5-134E-9F9B-E674894EF5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87175" y="5862436"/>
            <a:ext cx="417517" cy="300387"/>
          </a:xfrm>
          <a:prstGeom prst="rect">
            <a:avLst/>
          </a:prstGeom>
        </p:spPr>
      </p:pic>
    </p:spTree>
    <p:extLst>
      <p:ext uri="{BB962C8B-B14F-4D97-AF65-F5344CB8AC3E}">
        <p14:creationId xmlns:p14="http://schemas.microsoft.com/office/powerpoint/2010/main" val="419090550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3" name="Google Shape;185;p21">
            <a:extLst>
              <a:ext uri="{FF2B5EF4-FFF2-40B4-BE49-F238E27FC236}">
                <a16:creationId xmlns:a16="http://schemas.microsoft.com/office/drawing/2014/main" id="{E1D7F7D4-00F8-7C43-BB16-A08E082D99BF}"/>
              </a:ext>
            </a:extLst>
          </p:cNvPr>
          <p:cNvCxnSpPr/>
          <p:nvPr userDrawn="1"/>
        </p:nvCxnSpPr>
        <p:spPr>
          <a:xfrm>
            <a:off x="-337" y="1332193"/>
            <a:ext cx="12200800" cy="0"/>
          </a:xfrm>
          <a:prstGeom prst="straightConnector1">
            <a:avLst/>
          </a:prstGeom>
          <a:noFill/>
          <a:ln w="9525" cap="flat" cmpd="sng">
            <a:solidFill>
              <a:srgbClr val="CCCCCC"/>
            </a:solidFill>
            <a:prstDash val="solid"/>
            <a:round/>
            <a:headEnd type="none" w="med" len="med"/>
            <a:tailEnd type="none" w="med" len="med"/>
          </a:ln>
        </p:spPr>
      </p:cxnSp>
      <p:sp>
        <p:nvSpPr>
          <p:cNvPr id="4" name="Oval 3">
            <a:extLst>
              <a:ext uri="{FF2B5EF4-FFF2-40B4-BE49-F238E27FC236}">
                <a16:creationId xmlns:a16="http://schemas.microsoft.com/office/drawing/2014/main" id="{B524B8E5-C819-424C-AA08-B0E36B6C6075}"/>
              </a:ext>
            </a:extLst>
          </p:cNvPr>
          <p:cNvSpPr>
            <a:spLocks/>
          </p:cNvSpPr>
          <p:nvPr userDrawn="1"/>
        </p:nvSpPr>
        <p:spPr>
          <a:xfrm>
            <a:off x="515159" y="995026"/>
            <a:ext cx="4870174" cy="4870174"/>
          </a:xfrm>
          <a:prstGeom prst="ellipse">
            <a:avLst/>
          </a:prstGeom>
          <a:blipFill dpi="0" rotWithShape="1">
            <a:blip r:embed="rId2"/>
            <a:srcRect/>
            <a:stretch>
              <a:fillRect l="-24071" r="-59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b="0" i="0" dirty="0">
              <a:latin typeface="Calibri Light" panose="020F0302020204030204" pitchFamily="34" charset="0"/>
            </a:endParaRPr>
          </a:p>
        </p:txBody>
      </p:sp>
      <p:sp>
        <p:nvSpPr>
          <p:cNvPr id="5" name="Google Shape;187;p21">
            <a:extLst>
              <a:ext uri="{FF2B5EF4-FFF2-40B4-BE49-F238E27FC236}">
                <a16:creationId xmlns:a16="http://schemas.microsoft.com/office/drawing/2014/main" id="{717EE875-B301-1348-B182-CBCD4C80BE5C}"/>
              </a:ext>
            </a:extLst>
          </p:cNvPr>
          <p:cNvSpPr/>
          <p:nvPr userDrawn="1"/>
        </p:nvSpPr>
        <p:spPr>
          <a:xfrm>
            <a:off x="842130" y="815083"/>
            <a:ext cx="1053600" cy="1053600"/>
          </a:xfrm>
          <a:prstGeom prst="ellipse">
            <a:avLst/>
          </a:prstGeom>
          <a:solidFill>
            <a:srgbClr val="0A2E86"/>
          </a:solidFill>
          <a:ln>
            <a:noFill/>
          </a:ln>
        </p:spPr>
        <p:txBody>
          <a:bodyPr spcFirstLastPara="1" wrap="square" lIns="121900" tIns="121900" rIns="121900" bIns="121900" anchor="ctr" anchorCtr="0">
            <a:noAutofit/>
          </a:bodyPr>
          <a:lstStyle/>
          <a:p>
            <a:endParaRPr sz="2400" b="0" i="0" dirty="0">
              <a:latin typeface="Calibri Light" panose="020F0302020204030204" pitchFamily="34" charset="0"/>
            </a:endParaRPr>
          </a:p>
        </p:txBody>
      </p:sp>
      <p:sp>
        <p:nvSpPr>
          <p:cNvPr id="6" name="Text Placeholder 6">
            <a:extLst>
              <a:ext uri="{FF2B5EF4-FFF2-40B4-BE49-F238E27FC236}">
                <a16:creationId xmlns:a16="http://schemas.microsoft.com/office/drawing/2014/main" id="{18450F6D-9953-D34E-8A2D-3A74AC52D7A2}"/>
              </a:ext>
            </a:extLst>
          </p:cNvPr>
          <p:cNvSpPr>
            <a:spLocks noGrp="1"/>
          </p:cNvSpPr>
          <p:nvPr>
            <p:ph type="body" sz="quarter" idx="10"/>
          </p:nvPr>
        </p:nvSpPr>
        <p:spPr>
          <a:xfrm>
            <a:off x="5815013" y="1221883"/>
            <a:ext cx="5638800" cy="4883642"/>
          </a:xfrm>
        </p:spPr>
        <p:txBody>
          <a:bodyPr anchor="ctr">
            <a:normAutofit/>
          </a:bodyPr>
          <a:lstStyle>
            <a:lvl1pPr>
              <a:defRPr sz="2400" b="1"/>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pic>
        <p:nvPicPr>
          <p:cNvPr id="7" name="Picture 6">
            <a:extLst>
              <a:ext uri="{FF2B5EF4-FFF2-40B4-BE49-F238E27FC236}">
                <a16:creationId xmlns:a16="http://schemas.microsoft.com/office/drawing/2014/main" id="{2D47F20A-752C-AE47-9DC7-E6BA1AC0C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8338" y="1101541"/>
            <a:ext cx="641184" cy="461304"/>
          </a:xfrm>
          <a:prstGeom prst="rect">
            <a:avLst/>
          </a:prstGeom>
        </p:spPr>
      </p:pic>
    </p:spTree>
    <p:extLst>
      <p:ext uri="{BB962C8B-B14F-4D97-AF65-F5344CB8AC3E}">
        <p14:creationId xmlns:p14="http://schemas.microsoft.com/office/powerpoint/2010/main" val="618496830"/>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Google Shape;185;p21">
            <a:extLst>
              <a:ext uri="{FF2B5EF4-FFF2-40B4-BE49-F238E27FC236}">
                <a16:creationId xmlns:a16="http://schemas.microsoft.com/office/drawing/2014/main" id="{42C168EF-7937-A844-B9EF-1469D847D9F3}"/>
              </a:ext>
            </a:extLst>
          </p:cNvPr>
          <p:cNvCxnSpPr/>
          <p:nvPr userDrawn="1"/>
        </p:nvCxnSpPr>
        <p:spPr>
          <a:xfrm>
            <a:off x="-337" y="1332193"/>
            <a:ext cx="12200800" cy="0"/>
          </a:xfrm>
          <a:prstGeom prst="straightConnector1">
            <a:avLst/>
          </a:prstGeom>
          <a:noFill/>
          <a:ln w="9525" cap="flat" cmpd="sng">
            <a:solidFill>
              <a:srgbClr val="CCCCCC"/>
            </a:solidFill>
            <a:prstDash val="solid"/>
            <a:round/>
            <a:headEnd type="none" w="med" len="med"/>
            <a:tailEnd type="none" w="med" len="med"/>
          </a:ln>
        </p:spPr>
      </p:cxnSp>
      <p:sp>
        <p:nvSpPr>
          <p:cNvPr id="8" name="Oval 7">
            <a:extLst>
              <a:ext uri="{FF2B5EF4-FFF2-40B4-BE49-F238E27FC236}">
                <a16:creationId xmlns:a16="http://schemas.microsoft.com/office/drawing/2014/main" id="{3081202B-3488-BE43-8C0A-C5AE9143F810}"/>
              </a:ext>
            </a:extLst>
          </p:cNvPr>
          <p:cNvSpPr>
            <a:spLocks/>
          </p:cNvSpPr>
          <p:nvPr userDrawn="1"/>
        </p:nvSpPr>
        <p:spPr>
          <a:xfrm>
            <a:off x="515159" y="995026"/>
            <a:ext cx="4870174" cy="4870174"/>
          </a:xfrm>
          <a:prstGeom prst="ellipse">
            <a:avLst/>
          </a:prstGeom>
          <a:blipFill dpi="0" rotWithShape="1">
            <a:blip r:embed="rId2">
              <a:extLst>
                <a:ext uri="{28A0092B-C50C-407E-A947-70E740481C1C}">
                  <a14:useLocalDpi xmlns:a14="http://schemas.microsoft.com/office/drawing/2010/main" val="0"/>
                </a:ext>
              </a:extLst>
            </a:blip>
            <a:srcRect/>
            <a:stretch>
              <a:fillRect l="-17331" r="-357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b="0" i="0" dirty="0">
              <a:latin typeface="Calibri Light" panose="020F0302020204030204" pitchFamily="34" charset="0"/>
            </a:endParaRPr>
          </a:p>
        </p:txBody>
      </p:sp>
      <p:sp>
        <p:nvSpPr>
          <p:cNvPr id="9" name="Google Shape;187;p21">
            <a:extLst>
              <a:ext uri="{FF2B5EF4-FFF2-40B4-BE49-F238E27FC236}">
                <a16:creationId xmlns:a16="http://schemas.microsoft.com/office/drawing/2014/main" id="{BBB50218-AFC7-EE43-B685-6A14D32D4F15}"/>
              </a:ext>
            </a:extLst>
          </p:cNvPr>
          <p:cNvSpPr/>
          <p:nvPr userDrawn="1"/>
        </p:nvSpPr>
        <p:spPr>
          <a:xfrm>
            <a:off x="842130" y="815083"/>
            <a:ext cx="1053600" cy="1053600"/>
          </a:xfrm>
          <a:prstGeom prst="ellipse">
            <a:avLst/>
          </a:prstGeom>
          <a:solidFill>
            <a:srgbClr val="0A2E86"/>
          </a:solidFill>
          <a:ln>
            <a:noFill/>
          </a:ln>
        </p:spPr>
        <p:txBody>
          <a:bodyPr spcFirstLastPara="1" wrap="square" lIns="121900" tIns="121900" rIns="121900" bIns="121900" anchor="ctr" anchorCtr="0">
            <a:noAutofit/>
          </a:bodyPr>
          <a:lstStyle/>
          <a:p>
            <a:endParaRPr sz="2400" b="0" i="0" dirty="0">
              <a:latin typeface="Calibri Light" panose="020F0302020204030204" pitchFamily="34" charset="0"/>
            </a:endParaRPr>
          </a:p>
        </p:txBody>
      </p:sp>
      <p:sp>
        <p:nvSpPr>
          <p:cNvPr id="10" name="Text Placeholder 6">
            <a:extLst>
              <a:ext uri="{FF2B5EF4-FFF2-40B4-BE49-F238E27FC236}">
                <a16:creationId xmlns:a16="http://schemas.microsoft.com/office/drawing/2014/main" id="{1366527D-6696-AF4A-8040-B19DE2746B57}"/>
              </a:ext>
            </a:extLst>
          </p:cNvPr>
          <p:cNvSpPr>
            <a:spLocks noGrp="1"/>
          </p:cNvSpPr>
          <p:nvPr>
            <p:ph type="body" sz="quarter" idx="10"/>
          </p:nvPr>
        </p:nvSpPr>
        <p:spPr>
          <a:xfrm>
            <a:off x="5815013" y="1221883"/>
            <a:ext cx="5638800" cy="4883642"/>
          </a:xfrm>
        </p:spPr>
        <p:txBody>
          <a:bodyPr anchor="ctr">
            <a:normAutofit/>
          </a:bodyPr>
          <a:lstStyle>
            <a:lvl1pPr>
              <a:defRPr sz="2400" b="1"/>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pic>
        <p:nvPicPr>
          <p:cNvPr id="6" name="Picture 5">
            <a:extLst>
              <a:ext uri="{FF2B5EF4-FFF2-40B4-BE49-F238E27FC236}">
                <a16:creationId xmlns:a16="http://schemas.microsoft.com/office/drawing/2014/main" id="{38DC1B0D-3340-CE4D-B47C-45D61A36AE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8338" y="1101541"/>
            <a:ext cx="641184" cy="461304"/>
          </a:xfrm>
          <a:prstGeom prst="rect">
            <a:avLst/>
          </a:prstGeom>
        </p:spPr>
      </p:pic>
    </p:spTree>
    <p:extLst>
      <p:ext uri="{BB962C8B-B14F-4D97-AF65-F5344CB8AC3E}">
        <p14:creationId xmlns:p14="http://schemas.microsoft.com/office/powerpoint/2010/main" val="172387868"/>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7508B4-12F3-467E-A800-51B9EBE30004}" type="datetimeFigureOut">
              <a:rPr lang="lv-LV" smtClean="0"/>
              <a:t>01.03.2021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3923079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7" name="Google Shape;185;p21">
            <a:extLst>
              <a:ext uri="{FF2B5EF4-FFF2-40B4-BE49-F238E27FC236}">
                <a16:creationId xmlns:a16="http://schemas.microsoft.com/office/drawing/2014/main" id="{7BB2BAEF-4140-A945-8CF3-281CE1F0D2A8}"/>
              </a:ext>
            </a:extLst>
          </p:cNvPr>
          <p:cNvCxnSpPr/>
          <p:nvPr userDrawn="1"/>
        </p:nvCxnSpPr>
        <p:spPr>
          <a:xfrm>
            <a:off x="-337" y="1332193"/>
            <a:ext cx="12200800" cy="0"/>
          </a:xfrm>
          <a:prstGeom prst="straightConnector1">
            <a:avLst/>
          </a:prstGeom>
          <a:noFill/>
          <a:ln w="9525" cap="flat" cmpd="sng">
            <a:solidFill>
              <a:srgbClr val="CCCCCC"/>
            </a:solidFill>
            <a:prstDash val="solid"/>
            <a:round/>
            <a:headEnd type="none" w="med" len="med"/>
            <a:tailEnd type="none" w="med" len="med"/>
          </a:ln>
        </p:spPr>
      </p:cxnSp>
      <p:sp>
        <p:nvSpPr>
          <p:cNvPr id="8" name="Oval 7">
            <a:extLst>
              <a:ext uri="{FF2B5EF4-FFF2-40B4-BE49-F238E27FC236}">
                <a16:creationId xmlns:a16="http://schemas.microsoft.com/office/drawing/2014/main" id="{D66DF5C6-3257-E548-9BD0-F40273CB87AA}"/>
              </a:ext>
            </a:extLst>
          </p:cNvPr>
          <p:cNvSpPr>
            <a:spLocks/>
          </p:cNvSpPr>
          <p:nvPr userDrawn="1"/>
        </p:nvSpPr>
        <p:spPr>
          <a:xfrm>
            <a:off x="515159" y="995026"/>
            <a:ext cx="4870174" cy="4870174"/>
          </a:xfrm>
          <a:prstGeom prst="ellipse">
            <a:avLst/>
          </a:prstGeom>
          <a:blipFill dpi="0" rotWithShape="1">
            <a:blip r:embed="rId2"/>
            <a:srcRect/>
            <a:stretch>
              <a:fillRect l="-10102" t="-23" r="-14592" b="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b="0" i="0" dirty="0">
              <a:latin typeface="Calibri Light" panose="020F0302020204030204" pitchFamily="34" charset="0"/>
            </a:endParaRPr>
          </a:p>
        </p:txBody>
      </p:sp>
      <p:sp>
        <p:nvSpPr>
          <p:cNvPr id="9" name="Google Shape;187;p21">
            <a:extLst>
              <a:ext uri="{FF2B5EF4-FFF2-40B4-BE49-F238E27FC236}">
                <a16:creationId xmlns:a16="http://schemas.microsoft.com/office/drawing/2014/main" id="{6411664D-54A9-CC40-A59D-BF70EBA9CECA}"/>
              </a:ext>
            </a:extLst>
          </p:cNvPr>
          <p:cNvSpPr/>
          <p:nvPr userDrawn="1"/>
        </p:nvSpPr>
        <p:spPr>
          <a:xfrm>
            <a:off x="842130" y="815083"/>
            <a:ext cx="1053600" cy="1053600"/>
          </a:xfrm>
          <a:prstGeom prst="ellipse">
            <a:avLst/>
          </a:prstGeom>
          <a:solidFill>
            <a:srgbClr val="0A2E86"/>
          </a:solidFill>
          <a:ln>
            <a:noFill/>
          </a:ln>
        </p:spPr>
        <p:txBody>
          <a:bodyPr spcFirstLastPara="1" wrap="square" lIns="121900" tIns="121900" rIns="121900" bIns="121900" anchor="ctr" anchorCtr="0">
            <a:noAutofit/>
          </a:bodyPr>
          <a:lstStyle/>
          <a:p>
            <a:endParaRPr sz="2400" b="0" i="0" dirty="0">
              <a:latin typeface="Calibri Light" panose="020F0302020204030204" pitchFamily="34" charset="0"/>
            </a:endParaRPr>
          </a:p>
        </p:txBody>
      </p:sp>
      <p:sp>
        <p:nvSpPr>
          <p:cNvPr id="10" name="Text Placeholder 6">
            <a:extLst>
              <a:ext uri="{FF2B5EF4-FFF2-40B4-BE49-F238E27FC236}">
                <a16:creationId xmlns:a16="http://schemas.microsoft.com/office/drawing/2014/main" id="{9DD28EC8-E62D-534A-B0E8-8CADA05F7450}"/>
              </a:ext>
            </a:extLst>
          </p:cNvPr>
          <p:cNvSpPr>
            <a:spLocks noGrp="1"/>
          </p:cNvSpPr>
          <p:nvPr>
            <p:ph type="body" sz="quarter" idx="10"/>
          </p:nvPr>
        </p:nvSpPr>
        <p:spPr>
          <a:xfrm>
            <a:off x="5815013" y="1221883"/>
            <a:ext cx="5638800" cy="4883642"/>
          </a:xfrm>
        </p:spPr>
        <p:txBody>
          <a:bodyPr anchor="ctr">
            <a:normAutofit/>
          </a:bodyPr>
          <a:lstStyle>
            <a:lvl1pPr>
              <a:defRPr sz="2400" b="1"/>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pic>
        <p:nvPicPr>
          <p:cNvPr id="6" name="Picture 5">
            <a:extLst>
              <a:ext uri="{FF2B5EF4-FFF2-40B4-BE49-F238E27FC236}">
                <a16:creationId xmlns:a16="http://schemas.microsoft.com/office/drawing/2014/main" id="{3DE865CF-2267-EF42-85C6-0F85853282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8338" y="1101541"/>
            <a:ext cx="641184" cy="461304"/>
          </a:xfrm>
          <a:prstGeom prst="rect">
            <a:avLst/>
          </a:prstGeom>
        </p:spPr>
      </p:pic>
    </p:spTree>
    <p:extLst>
      <p:ext uri="{BB962C8B-B14F-4D97-AF65-F5344CB8AC3E}">
        <p14:creationId xmlns:p14="http://schemas.microsoft.com/office/powerpoint/2010/main" val="1872155977"/>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7" name="Google Shape;185;p21">
            <a:extLst>
              <a:ext uri="{FF2B5EF4-FFF2-40B4-BE49-F238E27FC236}">
                <a16:creationId xmlns:a16="http://schemas.microsoft.com/office/drawing/2014/main" id="{2A840618-422A-F84E-BF2C-8FCBD95116A3}"/>
              </a:ext>
            </a:extLst>
          </p:cNvPr>
          <p:cNvCxnSpPr/>
          <p:nvPr userDrawn="1"/>
        </p:nvCxnSpPr>
        <p:spPr>
          <a:xfrm>
            <a:off x="-337" y="1332193"/>
            <a:ext cx="12200800" cy="0"/>
          </a:xfrm>
          <a:prstGeom prst="straightConnector1">
            <a:avLst/>
          </a:prstGeom>
          <a:noFill/>
          <a:ln w="9525" cap="flat" cmpd="sng">
            <a:solidFill>
              <a:srgbClr val="CCCCCC"/>
            </a:solidFill>
            <a:prstDash val="solid"/>
            <a:round/>
            <a:headEnd type="none" w="med" len="med"/>
            <a:tailEnd type="none" w="med" len="med"/>
          </a:ln>
        </p:spPr>
      </p:cxnSp>
      <p:sp>
        <p:nvSpPr>
          <p:cNvPr id="8" name="Oval 7">
            <a:extLst>
              <a:ext uri="{FF2B5EF4-FFF2-40B4-BE49-F238E27FC236}">
                <a16:creationId xmlns:a16="http://schemas.microsoft.com/office/drawing/2014/main" id="{DB214EA5-DF5F-4B4B-95C7-E3488A4F33D5}"/>
              </a:ext>
            </a:extLst>
          </p:cNvPr>
          <p:cNvSpPr>
            <a:spLocks/>
          </p:cNvSpPr>
          <p:nvPr userDrawn="1"/>
        </p:nvSpPr>
        <p:spPr>
          <a:xfrm>
            <a:off x="515159" y="995026"/>
            <a:ext cx="4870174" cy="48701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b="0" i="0" dirty="0">
              <a:latin typeface="Calibri Light" panose="020F0302020204030204" pitchFamily="34" charset="0"/>
            </a:endParaRPr>
          </a:p>
        </p:txBody>
      </p:sp>
      <p:sp>
        <p:nvSpPr>
          <p:cNvPr id="9" name="Google Shape;187;p21">
            <a:extLst>
              <a:ext uri="{FF2B5EF4-FFF2-40B4-BE49-F238E27FC236}">
                <a16:creationId xmlns:a16="http://schemas.microsoft.com/office/drawing/2014/main" id="{6B23DA18-7B64-554F-8E83-E6CCEAABD042}"/>
              </a:ext>
            </a:extLst>
          </p:cNvPr>
          <p:cNvSpPr/>
          <p:nvPr userDrawn="1"/>
        </p:nvSpPr>
        <p:spPr>
          <a:xfrm>
            <a:off x="842130" y="815083"/>
            <a:ext cx="1053600" cy="1053600"/>
          </a:xfrm>
          <a:prstGeom prst="ellipse">
            <a:avLst/>
          </a:prstGeom>
          <a:solidFill>
            <a:srgbClr val="0A2E86"/>
          </a:solidFill>
          <a:ln>
            <a:noFill/>
          </a:ln>
        </p:spPr>
        <p:txBody>
          <a:bodyPr spcFirstLastPara="1" wrap="square" lIns="121900" tIns="121900" rIns="121900" bIns="121900" anchor="ctr" anchorCtr="0">
            <a:noAutofit/>
          </a:bodyPr>
          <a:lstStyle/>
          <a:p>
            <a:endParaRPr sz="2400" b="0" i="0" dirty="0">
              <a:latin typeface="Calibri Light" panose="020F0302020204030204" pitchFamily="34" charset="0"/>
            </a:endParaRPr>
          </a:p>
        </p:txBody>
      </p:sp>
      <p:sp>
        <p:nvSpPr>
          <p:cNvPr id="10" name="Text Placeholder 6">
            <a:extLst>
              <a:ext uri="{FF2B5EF4-FFF2-40B4-BE49-F238E27FC236}">
                <a16:creationId xmlns:a16="http://schemas.microsoft.com/office/drawing/2014/main" id="{A9B911EE-B9AD-B141-B9D7-151661C55D67}"/>
              </a:ext>
            </a:extLst>
          </p:cNvPr>
          <p:cNvSpPr>
            <a:spLocks noGrp="1"/>
          </p:cNvSpPr>
          <p:nvPr>
            <p:ph type="body" sz="quarter" idx="10"/>
          </p:nvPr>
        </p:nvSpPr>
        <p:spPr>
          <a:xfrm>
            <a:off x="5815013" y="1221883"/>
            <a:ext cx="5638800" cy="4883642"/>
          </a:xfrm>
        </p:spPr>
        <p:txBody>
          <a:bodyPr anchor="ctr">
            <a:normAutofit/>
          </a:bodyPr>
          <a:lstStyle>
            <a:lvl1pPr>
              <a:defRPr sz="2400" b="1"/>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pic>
        <p:nvPicPr>
          <p:cNvPr id="6" name="Picture 5">
            <a:extLst>
              <a:ext uri="{FF2B5EF4-FFF2-40B4-BE49-F238E27FC236}">
                <a16:creationId xmlns:a16="http://schemas.microsoft.com/office/drawing/2014/main" id="{5605818D-8C2A-2F49-B70C-012E00C71A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8338" y="1101541"/>
            <a:ext cx="641184" cy="461304"/>
          </a:xfrm>
          <a:prstGeom prst="rect">
            <a:avLst/>
          </a:prstGeom>
        </p:spPr>
      </p:pic>
    </p:spTree>
    <p:extLst>
      <p:ext uri="{BB962C8B-B14F-4D97-AF65-F5344CB8AC3E}">
        <p14:creationId xmlns:p14="http://schemas.microsoft.com/office/powerpoint/2010/main" val="2665759143"/>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cxnSp>
        <p:nvCxnSpPr>
          <p:cNvPr id="6" name="Google Shape;62;p10">
            <a:extLst>
              <a:ext uri="{FF2B5EF4-FFF2-40B4-BE49-F238E27FC236}">
                <a16:creationId xmlns:a16="http://schemas.microsoft.com/office/drawing/2014/main" id="{25082D6D-67E7-5F4B-81CF-71AAE9849445}"/>
              </a:ext>
            </a:extLst>
          </p:cNvPr>
          <p:cNvCxnSpPr/>
          <p:nvPr userDrawn="1"/>
        </p:nvCxnSpPr>
        <p:spPr>
          <a:xfrm>
            <a:off x="-8033" y="6018305"/>
            <a:ext cx="12216000" cy="0"/>
          </a:xfrm>
          <a:prstGeom prst="straightConnector1">
            <a:avLst/>
          </a:prstGeom>
          <a:noFill/>
          <a:ln w="9525" cap="flat" cmpd="sng">
            <a:solidFill>
              <a:srgbClr val="CCCCCC"/>
            </a:solidFill>
            <a:prstDash val="solid"/>
            <a:round/>
            <a:headEnd type="none" w="med" len="med"/>
            <a:tailEnd type="none" w="med" len="med"/>
          </a:ln>
        </p:spPr>
      </p:cxnSp>
      <p:sp>
        <p:nvSpPr>
          <p:cNvPr id="11" name="Google Shape;63;p10">
            <a:extLst>
              <a:ext uri="{FF2B5EF4-FFF2-40B4-BE49-F238E27FC236}">
                <a16:creationId xmlns:a16="http://schemas.microsoft.com/office/drawing/2014/main" id="{4117ABA3-767C-A94B-94D0-D138A7E5CAB8}"/>
              </a:ext>
            </a:extLst>
          </p:cNvPr>
          <p:cNvSpPr/>
          <p:nvPr userDrawn="1"/>
        </p:nvSpPr>
        <p:spPr>
          <a:xfrm>
            <a:off x="5724933" y="5647207"/>
            <a:ext cx="742000" cy="742000"/>
          </a:xfrm>
          <a:prstGeom prst="ellipse">
            <a:avLst/>
          </a:prstGeom>
          <a:solidFill>
            <a:srgbClr val="6098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4" name="Picture 3">
            <a:extLst>
              <a:ext uri="{FF2B5EF4-FFF2-40B4-BE49-F238E27FC236}">
                <a16:creationId xmlns:a16="http://schemas.microsoft.com/office/drawing/2014/main" id="{05B695E4-0B23-5946-9759-068E730472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87175" y="5862436"/>
            <a:ext cx="417517" cy="300387"/>
          </a:xfrm>
          <a:prstGeom prst="rect">
            <a:avLst/>
          </a:prstGeom>
        </p:spPr>
      </p:pic>
    </p:spTree>
    <p:extLst>
      <p:ext uri="{BB962C8B-B14F-4D97-AF65-F5344CB8AC3E}">
        <p14:creationId xmlns:p14="http://schemas.microsoft.com/office/powerpoint/2010/main" val="2608185256"/>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cxnSp>
        <p:nvCxnSpPr>
          <p:cNvPr id="6" name="Google Shape;62;p10">
            <a:extLst>
              <a:ext uri="{FF2B5EF4-FFF2-40B4-BE49-F238E27FC236}">
                <a16:creationId xmlns:a16="http://schemas.microsoft.com/office/drawing/2014/main" id="{25082D6D-67E7-5F4B-81CF-71AAE9849445}"/>
              </a:ext>
            </a:extLst>
          </p:cNvPr>
          <p:cNvCxnSpPr/>
          <p:nvPr userDrawn="1"/>
        </p:nvCxnSpPr>
        <p:spPr>
          <a:xfrm>
            <a:off x="-8033" y="6018305"/>
            <a:ext cx="12216000" cy="0"/>
          </a:xfrm>
          <a:prstGeom prst="straightConnector1">
            <a:avLst/>
          </a:prstGeom>
          <a:noFill/>
          <a:ln w="9525" cap="flat" cmpd="sng">
            <a:solidFill>
              <a:srgbClr val="CCCCCC"/>
            </a:solidFill>
            <a:prstDash val="solid"/>
            <a:round/>
            <a:headEnd type="none" w="med" len="med"/>
            <a:tailEnd type="none" w="med" len="med"/>
          </a:ln>
        </p:spPr>
      </p:cxnSp>
      <p:sp>
        <p:nvSpPr>
          <p:cNvPr id="11" name="Google Shape;63;p10">
            <a:extLst>
              <a:ext uri="{FF2B5EF4-FFF2-40B4-BE49-F238E27FC236}">
                <a16:creationId xmlns:a16="http://schemas.microsoft.com/office/drawing/2014/main" id="{4117ABA3-767C-A94B-94D0-D138A7E5CAB8}"/>
              </a:ext>
            </a:extLst>
          </p:cNvPr>
          <p:cNvSpPr/>
          <p:nvPr userDrawn="1"/>
        </p:nvSpPr>
        <p:spPr>
          <a:xfrm>
            <a:off x="5724933" y="5647207"/>
            <a:ext cx="742000" cy="7420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4" name="Picture 3">
            <a:extLst>
              <a:ext uri="{FF2B5EF4-FFF2-40B4-BE49-F238E27FC236}">
                <a16:creationId xmlns:a16="http://schemas.microsoft.com/office/drawing/2014/main" id="{5EF0D33C-FEE5-F643-8FAD-D00118965C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87175" y="5862436"/>
            <a:ext cx="417517" cy="300387"/>
          </a:xfrm>
          <a:prstGeom prst="rect">
            <a:avLst/>
          </a:prstGeom>
        </p:spPr>
      </p:pic>
    </p:spTree>
    <p:extLst>
      <p:ext uri="{BB962C8B-B14F-4D97-AF65-F5344CB8AC3E}">
        <p14:creationId xmlns:p14="http://schemas.microsoft.com/office/powerpoint/2010/main" val="1396248971"/>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cxnSp>
        <p:nvCxnSpPr>
          <p:cNvPr id="6" name="Google Shape;62;p10">
            <a:extLst>
              <a:ext uri="{FF2B5EF4-FFF2-40B4-BE49-F238E27FC236}">
                <a16:creationId xmlns:a16="http://schemas.microsoft.com/office/drawing/2014/main" id="{25082D6D-67E7-5F4B-81CF-71AAE9849445}"/>
              </a:ext>
            </a:extLst>
          </p:cNvPr>
          <p:cNvCxnSpPr/>
          <p:nvPr userDrawn="1"/>
        </p:nvCxnSpPr>
        <p:spPr>
          <a:xfrm>
            <a:off x="-8033" y="6018305"/>
            <a:ext cx="12216000" cy="0"/>
          </a:xfrm>
          <a:prstGeom prst="straightConnector1">
            <a:avLst/>
          </a:prstGeom>
          <a:noFill/>
          <a:ln w="9525" cap="flat" cmpd="sng">
            <a:solidFill>
              <a:srgbClr val="CCCCCC"/>
            </a:solidFill>
            <a:prstDash val="solid"/>
            <a:round/>
            <a:headEnd type="none" w="med" len="med"/>
            <a:tailEnd type="none" w="med" len="med"/>
          </a:ln>
        </p:spPr>
      </p:cxnSp>
      <p:sp>
        <p:nvSpPr>
          <p:cNvPr id="11" name="Google Shape;63;p10">
            <a:extLst>
              <a:ext uri="{FF2B5EF4-FFF2-40B4-BE49-F238E27FC236}">
                <a16:creationId xmlns:a16="http://schemas.microsoft.com/office/drawing/2014/main" id="{4117ABA3-767C-A94B-94D0-D138A7E5CAB8}"/>
              </a:ext>
            </a:extLst>
          </p:cNvPr>
          <p:cNvSpPr/>
          <p:nvPr userDrawn="1"/>
        </p:nvSpPr>
        <p:spPr>
          <a:xfrm>
            <a:off x="5724933" y="5647207"/>
            <a:ext cx="742000" cy="742000"/>
          </a:xfrm>
          <a:prstGeom prst="ellipse">
            <a:avLst/>
          </a:prstGeom>
          <a:solidFill>
            <a:srgbClr val="0A2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4" name="Picture 3">
            <a:extLst>
              <a:ext uri="{FF2B5EF4-FFF2-40B4-BE49-F238E27FC236}">
                <a16:creationId xmlns:a16="http://schemas.microsoft.com/office/drawing/2014/main" id="{7102BC69-11D5-164E-9550-87C9B463A8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87175" y="5862436"/>
            <a:ext cx="417517" cy="300387"/>
          </a:xfrm>
          <a:prstGeom prst="rect">
            <a:avLst/>
          </a:prstGeom>
        </p:spPr>
      </p:pic>
    </p:spTree>
    <p:extLst>
      <p:ext uri="{BB962C8B-B14F-4D97-AF65-F5344CB8AC3E}">
        <p14:creationId xmlns:p14="http://schemas.microsoft.com/office/powerpoint/2010/main" val="2493211697"/>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t="-23" b="23"/>
          </a:stretch>
        </a:blipFill>
        <a:effectLst/>
      </p:bgPr>
    </p:bg>
    <p:spTree>
      <p:nvGrpSpPr>
        <p:cNvPr id="1" name=""/>
        <p:cNvGrpSpPr/>
        <p:nvPr/>
      </p:nvGrpSpPr>
      <p:grpSpPr>
        <a:xfrm>
          <a:off x="0" y="0"/>
          <a:ext cx="0" cy="0"/>
          <a:chOff x="0" y="0"/>
          <a:chExt cx="0" cy="0"/>
        </a:xfrm>
      </p:grpSpPr>
      <p:cxnSp>
        <p:nvCxnSpPr>
          <p:cNvPr id="6" name="Google Shape;62;p10">
            <a:extLst>
              <a:ext uri="{FF2B5EF4-FFF2-40B4-BE49-F238E27FC236}">
                <a16:creationId xmlns:a16="http://schemas.microsoft.com/office/drawing/2014/main" id="{25082D6D-67E7-5F4B-81CF-71AAE9849445}"/>
              </a:ext>
            </a:extLst>
          </p:cNvPr>
          <p:cNvCxnSpPr/>
          <p:nvPr userDrawn="1"/>
        </p:nvCxnSpPr>
        <p:spPr>
          <a:xfrm>
            <a:off x="-8033" y="6018305"/>
            <a:ext cx="12216000" cy="0"/>
          </a:xfrm>
          <a:prstGeom prst="straightConnector1">
            <a:avLst/>
          </a:prstGeom>
          <a:noFill/>
          <a:ln w="9525" cap="flat" cmpd="sng">
            <a:solidFill>
              <a:srgbClr val="CCCCCC"/>
            </a:solidFill>
            <a:prstDash val="solid"/>
            <a:round/>
            <a:headEnd type="none" w="med" len="med"/>
            <a:tailEnd type="none" w="med" len="med"/>
          </a:ln>
        </p:spPr>
      </p:cxnSp>
      <p:sp>
        <p:nvSpPr>
          <p:cNvPr id="11" name="Google Shape;63;p10">
            <a:extLst>
              <a:ext uri="{FF2B5EF4-FFF2-40B4-BE49-F238E27FC236}">
                <a16:creationId xmlns:a16="http://schemas.microsoft.com/office/drawing/2014/main" id="{4117ABA3-767C-A94B-94D0-D138A7E5CAB8}"/>
              </a:ext>
            </a:extLst>
          </p:cNvPr>
          <p:cNvSpPr/>
          <p:nvPr userDrawn="1"/>
        </p:nvSpPr>
        <p:spPr>
          <a:xfrm>
            <a:off x="5724933" y="5647207"/>
            <a:ext cx="742000" cy="742000"/>
          </a:xfrm>
          <a:prstGeom prst="ellipse">
            <a:avLst/>
          </a:prstGeom>
          <a:solidFill>
            <a:srgbClr val="6098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4" name="Picture 3">
            <a:extLst>
              <a:ext uri="{FF2B5EF4-FFF2-40B4-BE49-F238E27FC236}">
                <a16:creationId xmlns:a16="http://schemas.microsoft.com/office/drawing/2014/main" id="{71BCBCE8-5DF3-7C4E-BC31-6563FF9E81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87175" y="5862436"/>
            <a:ext cx="417517" cy="300387"/>
          </a:xfrm>
          <a:prstGeom prst="rect">
            <a:avLst/>
          </a:prstGeom>
        </p:spPr>
      </p:pic>
    </p:spTree>
    <p:extLst>
      <p:ext uri="{BB962C8B-B14F-4D97-AF65-F5344CB8AC3E}">
        <p14:creationId xmlns:p14="http://schemas.microsoft.com/office/powerpoint/2010/main" val="695887703"/>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cxnSp>
        <p:nvCxnSpPr>
          <p:cNvPr id="6" name="Google Shape;62;p10">
            <a:extLst>
              <a:ext uri="{FF2B5EF4-FFF2-40B4-BE49-F238E27FC236}">
                <a16:creationId xmlns:a16="http://schemas.microsoft.com/office/drawing/2014/main" id="{25082D6D-67E7-5F4B-81CF-71AAE9849445}"/>
              </a:ext>
            </a:extLst>
          </p:cNvPr>
          <p:cNvCxnSpPr/>
          <p:nvPr userDrawn="1"/>
        </p:nvCxnSpPr>
        <p:spPr>
          <a:xfrm>
            <a:off x="-8033" y="6018305"/>
            <a:ext cx="12216000" cy="0"/>
          </a:xfrm>
          <a:prstGeom prst="straightConnector1">
            <a:avLst/>
          </a:prstGeom>
          <a:noFill/>
          <a:ln w="9525" cap="flat" cmpd="sng">
            <a:solidFill>
              <a:srgbClr val="CCCCCC"/>
            </a:solidFill>
            <a:prstDash val="solid"/>
            <a:round/>
            <a:headEnd type="none" w="med" len="med"/>
            <a:tailEnd type="none" w="med" len="med"/>
          </a:ln>
        </p:spPr>
      </p:cxnSp>
      <p:sp>
        <p:nvSpPr>
          <p:cNvPr id="11" name="Google Shape;63;p10">
            <a:extLst>
              <a:ext uri="{FF2B5EF4-FFF2-40B4-BE49-F238E27FC236}">
                <a16:creationId xmlns:a16="http://schemas.microsoft.com/office/drawing/2014/main" id="{4117ABA3-767C-A94B-94D0-D138A7E5CAB8}"/>
              </a:ext>
            </a:extLst>
          </p:cNvPr>
          <p:cNvSpPr/>
          <p:nvPr userDrawn="1"/>
        </p:nvSpPr>
        <p:spPr>
          <a:xfrm>
            <a:off x="5724933" y="5647207"/>
            <a:ext cx="742000" cy="742000"/>
          </a:xfrm>
          <a:prstGeom prst="ellipse">
            <a:avLst/>
          </a:prstGeom>
          <a:solidFill>
            <a:srgbClr val="6098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Light" panose="020F0302020204030204" pitchFamily="34" charset="0"/>
            </a:endParaRPr>
          </a:p>
        </p:txBody>
      </p:sp>
      <p:pic>
        <p:nvPicPr>
          <p:cNvPr id="4" name="Picture 3">
            <a:extLst>
              <a:ext uri="{FF2B5EF4-FFF2-40B4-BE49-F238E27FC236}">
                <a16:creationId xmlns:a16="http://schemas.microsoft.com/office/drawing/2014/main" id="{EC904CAD-5F53-1D4D-A4CA-19A7ED5B0C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87175" y="5862436"/>
            <a:ext cx="417517" cy="300387"/>
          </a:xfrm>
          <a:prstGeom prst="rect">
            <a:avLst/>
          </a:prstGeom>
        </p:spPr>
      </p:pic>
    </p:spTree>
    <p:extLst>
      <p:ext uri="{BB962C8B-B14F-4D97-AF65-F5344CB8AC3E}">
        <p14:creationId xmlns:p14="http://schemas.microsoft.com/office/powerpoint/2010/main" val="1050384596"/>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letely blank" preserve="1" userDrawn="1">
  <p:cSld name="Completely blank">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74976803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C07508B4-12F3-467E-A800-51B9EBE30004}" type="datetimeFigureOut">
              <a:rPr lang="lv-LV" smtClean="0"/>
              <a:t>01.03.2021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1672956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499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C07508B4-12F3-467E-A800-51B9EBE30004}" type="datetimeFigureOut">
              <a:rPr lang="lv-LV" smtClean="0"/>
              <a:t>01.03.2021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781124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509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Slide Number Placeholder 1"/>
          <p:cNvSpPr txBox="1">
            <a:spLocks/>
          </p:cNvSpPr>
          <p:nvPr userDrawn="1"/>
        </p:nvSpPr>
        <p:spPr>
          <a:xfrm>
            <a:off x="259785" y="6357349"/>
            <a:ext cx="1295467"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l"/>
            <a:fld id="{80ED866C-5A37-4A00-9553-773EDF513733}" type="slidenum">
              <a:rPr lang="lv-LV" sz="1200" smtClean="0">
                <a:solidFill>
                  <a:schemeClr val="tx1">
                    <a:tint val="75000"/>
                  </a:schemeClr>
                </a:solidFill>
                <a:latin typeface="Calibri" panose="020F0502020204030204" pitchFamily="34" charset="0"/>
              </a:rPr>
              <a:pPr algn="l"/>
              <a:t>‹#›</a:t>
            </a:fld>
            <a:endParaRPr lang="lv-LV" sz="1200" dirty="0">
              <a:solidFill>
                <a:schemeClr val="tx1">
                  <a:tint val="75000"/>
                </a:schemeClr>
              </a:solidFill>
              <a:latin typeface="Calibri" panose="020F0502020204030204" pitchFamily="34" charset="0"/>
            </a:endParaRPr>
          </a:p>
        </p:txBody>
      </p:sp>
    </p:spTree>
    <p:extLst>
      <p:ext uri="{BB962C8B-B14F-4D97-AF65-F5344CB8AC3E}">
        <p14:creationId xmlns:p14="http://schemas.microsoft.com/office/powerpoint/2010/main" val="3077634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495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04333" y="2420938"/>
            <a:ext cx="11387667"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3"/>
            <a:ext cx="10972800" cy="4525963"/>
          </a:xfrm>
          <a:prstGeom prst="rect">
            <a:avLst/>
          </a:prstGeom>
        </p:spPr>
        <p:txBody>
          <a:bodyPr/>
          <a:lstStyle/>
          <a:p>
            <a:pPr lvl="0"/>
            <a:endParaRPr lang="en-GB" noProof="0"/>
          </a:p>
        </p:txBody>
      </p:sp>
      <p:sp>
        <p:nvSpPr>
          <p:cNvPr id="4" name="Rectangle 156"/>
          <p:cNvSpPr>
            <a:spLocks noGrp="1" noChangeArrowheads="1"/>
          </p:cNvSpPr>
          <p:nvPr>
            <p:ph type="sldNum" sz="quarter" idx="10"/>
          </p:nvPr>
        </p:nvSpPr>
        <p:spPr>
          <a:ln/>
        </p:spPr>
        <p:txBody>
          <a:bodyPr/>
          <a:lstStyle>
            <a:lvl1pPr>
              <a:defRPr/>
            </a:lvl1pPr>
          </a:lstStyle>
          <a:p>
            <a:pPr>
              <a:defRPr/>
            </a:pPr>
            <a:fld id="{0C0B95D6-D7B1-4EBB-B5ED-5B9774BDC480}" type="slidenum">
              <a:rPr lang="en-US"/>
              <a:pPr>
                <a:defRPr/>
              </a:pPr>
              <a:t>‹#›</a:t>
            </a:fld>
            <a:endParaRPr lang="en-US"/>
          </a:p>
        </p:txBody>
      </p:sp>
    </p:spTree>
    <p:extLst>
      <p:ext uri="{BB962C8B-B14F-4D97-AF65-F5344CB8AC3E}">
        <p14:creationId xmlns:p14="http://schemas.microsoft.com/office/powerpoint/2010/main" val="687414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C07508B4-12F3-467E-A800-51B9EBE30004}" type="datetimeFigureOut">
              <a:rPr lang="lv-LV" smtClean="0"/>
              <a:t>01.03.2021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229930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C07508B4-12F3-467E-A800-51B9EBE30004}" type="datetimeFigureOut">
              <a:rPr lang="lv-LV" smtClean="0"/>
              <a:t>01.03.2021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4281658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C07508B4-12F3-467E-A800-51B9EBE30004}" type="datetimeFigureOut">
              <a:rPr lang="lv-LV" smtClean="0"/>
              <a:t>01.03.2021</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211285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508B4-12F3-467E-A800-51B9EBE30004}" type="datetimeFigureOut">
              <a:rPr lang="lv-LV" smtClean="0"/>
              <a:t>01.03.2021</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188255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7508B4-12F3-467E-A800-51B9EBE30004}" type="datetimeFigureOut">
              <a:rPr lang="lv-LV" smtClean="0"/>
              <a:t>01.03.2021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313524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7508B4-12F3-467E-A800-51B9EBE30004}" type="datetimeFigureOut">
              <a:rPr lang="lv-LV" smtClean="0"/>
              <a:t>01.03.2021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A15660E-5F65-4DB8-8C42-797F0D08E6D8}" type="slidenum">
              <a:rPr lang="lv-LV" smtClean="0"/>
              <a:t>‹#›</a:t>
            </a:fld>
            <a:endParaRPr lang="lv-LV"/>
          </a:p>
        </p:txBody>
      </p:sp>
    </p:spTree>
    <p:extLst>
      <p:ext uri="{BB962C8B-B14F-4D97-AF65-F5344CB8AC3E}">
        <p14:creationId xmlns:p14="http://schemas.microsoft.com/office/powerpoint/2010/main" val="342551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508B4-12F3-467E-A800-51B9EBE30004}" type="datetimeFigureOut">
              <a:rPr lang="lv-LV" smtClean="0"/>
              <a:t>01.03.2021</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5660E-5F65-4DB8-8C42-797F0D08E6D8}" type="slidenum">
              <a:rPr lang="lv-LV" smtClean="0"/>
              <a:t>‹#›</a:t>
            </a:fld>
            <a:endParaRPr lang="lv-LV"/>
          </a:p>
        </p:txBody>
      </p:sp>
    </p:spTree>
    <p:extLst>
      <p:ext uri="{BB962C8B-B14F-4D97-AF65-F5344CB8AC3E}">
        <p14:creationId xmlns:p14="http://schemas.microsoft.com/office/powerpoint/2010/main" val="4161770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2" name="Text Placeholder 1">
            <a:extLst>
              <a:ext uri="{FF2B5EF4-FFF2-40B4-BE49-F238E27FC236}">
                <a16:creationId xmlns:a16="http://schemas.microsoft.com/office/drawing/2014/main" id="{F1DA5250-3E2B-D54A-8C14-F470F058B357}"/>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3" name="Title Placeholder 2">
            <a:extLst>
              <a:ext uri="{FF2B5EF4-FFF2-40B4-BE49-F238E27FC236}">
                <a16:creationId xmlns:a16="http://schemas.microsoft.com/office/drawing/2014/main" id="{7F47A4BD-9EBD-BF47-A830-77BDDC1DAF93}"/>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GB" dirty="0"/>
              <a:t>Click to edit Master title style</a:t>
            </a:r>
            <a:endParaRPr lang="x-none" dirty="0"/>
          </a:p>
        </p:txBody>
      </p:sp>
    </p:spTree>
    <p:extLst>
      <p:ext uri="{BB962C8B-B14F-4D97-AF65-F5344CB8AC3E}">
        <p14:creationId xmlns:p14="http://schemas.microsoft.com/office/powerpoint/2010/main" val="41145747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Calibri Light" panose="020F030202020403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6098C8"/>
        </a:buClr>
        <a:buSzPct val="65000"/>
        <a:buFont typeface="+mj-lt"/>
        <a:buNone/>
        <a:defRPr sz="1867" b="0" i="0" u="none" strike="noStrike" cap="none">
          <a:solidFill>
            <a:srgbClr val="000000"/>
          </a:solidFill>
          <a:latin typeface="Calibri Light" panose="020F0302020204030204" pitchFamily="34" charset="0"/>
          <a:ea typeface="Tahoma" panose="020B0604030504040204" pitchFamily="34" charset="0"/>
          <a:cs typeface="Tahoma" panose="020B0604030504040204" pitchFamily="34" charset="0"/>
          <a:sym typeface="Arial"/>
        </a:defRPr>
      </a:lvl1pPr>
      <a:lvl2pPr marL="179913" marR="0" lvl="1" indent="0" algn="l" rtl="0">
        <a:lnSpc>
          <a:spcPct val="100000"/>
        </a:lnSpc>
        <a:spcBef>
          <a:spcPts val="0"/>
        </a:spcBef>
        <a:spcAft>
          <a:spcPts val="0"/>
        </a:spcAft>
        <a:buClr>
          <a:srgbClr val="000000"/>
        </a:buClr>
        <a:buFont typeface="Arial"/>
        <a:tabLst/>
        <a:defRPr sz="1600" b="0" i="0" u="none" strike="noStrike" cap="none">
          <a:solidFill>
            <a:srgbClr val="000000"/>
          </a:solidFill>
          <a:latin typeface="Calibri Light" panose="020F0302020204030204" pitchFamily="34" charset="0"/>
          <a:ea typeface="Tahoma" panose="020B0604030504040204" pitchFamily="34" charset="0"/>
          <a:cs typeface="Tahoma" panose="020B0604030504040204" pitchFamily="34" charset="0"/>
          <a:sym typeface="Arial"/>
        </a:defRPr>
      </a:lvl2pPr>
      <a:lvl3pPr marL="296326" marR="0" lvl="2" indent="0" algn="l" rtl="0">
        <a:lnSpc>
          <a:spcPct val="100000"/>
        </a:lnSpc>
        <a:spcBef>
          <a:spcPts val="0"/>
        </a:spcBef>
        <a:spcAft>
          <a:spcPts val="0"/>
        </a:spcAft>
        <a:buClr>
          <a:srgbClr val="000000"/>
        </a:buClr>
        <a:buFont typeface="Arial"/>
        <a:tabLst/>
        <a:defRPr sz="1467" b="0" i="0" u="none" strike="noStrike" cap="none">
          <a:solidFill>
            <a:srgbClr val="000000"/>
          </a:solidFill>
          <a:latin typeface="Calibri Light" panose="020F0302020204030204" pitchFamily="34" charset="0"/>
          <a:ea typeface="Tahoma" panose="020B0604030504040204" pitchFamily="34" charset="0"/>
          <a:cs typeface="Tahoma" panose="020B0604030504040204" pitchFamily="34" charset="0"/>
          <a:sym typeface="Arial"/>
        </a:defRPr>
      </a:lvl3pPr>
      <a:lvl4pPr marL="416974" marR="0" lvl="3" indent="0" algn="l" rtl="0">
        <a:lnSpc>
          <a:spcPct val="100000"/>
        </a:lnSpc>
        <a:spcBef>
          <a:spcPts val="0"/>
        </a:spcBef>
        <a:spcAft>
          <a:spcPts val="0"/>
        </a:spcAft>
        <a:buClr>
          <a:srgbClr val="000000"/>
        </a:buClr>
        <a:buFont typeface="Arial"/>
        <a:tabLst/>
        <a:defRPr sz="1333" b="0" i="0" u="none" strike="noStrike" cap="none">
          <a:solidFill>
            <a:srgbClr val="000000"/>
          </a:solidFill>
          <a:latin typeface="Calibri Light" panose="020F0302020204030204" pitchFamily="34" charset="0"/>
          <a:ea typeface="Tahoma" panose="020B0604030504040204" pitchFamily="34" charset="0"/>
          <a:cs typeface="Tahoma" panose="020B0604030504040204" pitchFamily="34" charset="0"/>
          <a:sym typeface="Arial"/>
        </a:defRPr>
      </a:lvl4pPr>
      <a:lvl5pPr marL="537620" marR="0" lvl="4" indent="0" algn="l" rtl="0">
        <a:lnSpc>
          <a:spcPct val="100000"/>
        </a:lnSpc>
        <a:spcBef>
          <a:spcPts val="0"/>
        </a:spcBef>
        <a:spcAft>
          <a:spcPts val="0"/>
        </a:spcAft>
        <a:buClr>
          <a:srgbClr val="000000"/>
        </a:buClr>
        <a:buFont typeface="Arial"/>
        <a:tabLst/>
        <a:defRPr sz="1200" b="0" i="0" u="none" strike="noStrike" cap="none">
          <a:solidFill>
            <a:srgbClr val="000000"/>
          </a:solidFill>
          <a:latin typeface="Calibri Light" panose="020F0302020204030204" pitchFamily="34" charset="0"/>
          <a:ea typeface="Tahoma" panose="020B0604030504040204" pitchFamily="34" charset="0"/>
          <a:cs typeface="Tahoma" panose="020B0604030504040204" pitchFamily="34" charset="0"/>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17681707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7" Type="http://schemas.openxmlformats.org/officeDocument/2006/relationships/image" Target="NULL"/><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NULL"/><Relationship Id="rId5"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4185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3200" dirty="0" err="1" smtClean="0">
                <a:solidFill>
                  <a:schemeClr val="bg1"/>
                </a:solidFill>
                <a:highlight>
                  <a:srgbClr val="6098C7"/>
                </a:highlight>
              </a:rPr>
              <a:t>Pelnītspēja</a:t>
            </a:r>
            <a:r>
              <a:rPr lang="lv-LV" sz="3200" dirty="0" smtClean="0"/>
              <a:t> un regulējošo prasību izpilde</a:t>
            </a:r>
            <a:endParaRPr lang="en-US" sz="3200" dirty="0"/>
          </a:p>
        </p:txBody>
      </p:sp>
      <p:pic>
        <p:nvPicPr>
          <p:cNvPr id="3" name="Picture 2"/>
          <p:cNvPicPr>
            <a:picLocks noChangeAspect="1"/>
          </p:cNvPicPr>
          <p:nvPr/>
        </p:nvPicPr>
        <p:blipFill>
          <a:blip r:embed="rId3"/>
          <a:stretch>
            <a:fillRect/>
          </a:stretch>
        </p:blipFill>
        <p:spPr>
          <a:xfrm>
            <a:off x="1369527" y="2512608"/>
            <a:ext cx="2162175" cy="809625"/>
          </a:xfrm>
          <a:prstGeom prst="rect">
            <a:avLst/>
          </a:prstGeom>
        </p:spPr>
      </p:pic>
      <p:pic>
        <p:nvPicPr>
          <p:cNvPr id="4" name="Picture 3"/>
          <p:cNvPicPr>
            <a:picLocks noChangeAspect="1"/>
          </p:cNvPicPr>
          <p:nvPr/>
        </p:nvPicPr>
        <p:blipFill>
          <a:blip r:embed="rId4"/>
          <a:stretch>
            <a:fillRect/>
          </a:stretch>
        </p:blipFill>
        <p:spPr>
          <a:xfrm>
            <a:off x="4302607" y="2512608"/>
            <a:ext cx="1962150" cy="3629025"/>
          </a:xfrm>
          <a:prstGeom prst="rect">
            <a:avLst/>
          </a:prstGeom>
        </p:spPr>
      </p:pic>
      <p:pic>
        <p:nvPicPr>
          <p:cNvPr id="5" name="Picture 4"/>
          <p:cNvPicPr>
            <a:picLocks noChangeAspect="1"/>
          </p:cNvPicPr>
          <p:nvPr/>
        </p:nvPicPr>
        <p:blipFill>
          <a:blip r:embed="rId5"/>
          <a:stretch>
            <a:fillRect/>
          </a:stretch>
        </p:blipFill>
        <p:spPr>
          <a:xfrm>
            <a:off x="540232" y="3902904"/>
            <a:ext cx="3584507" cy="1861186"/>
          </a:xfrm>
          <a:prstGeom prst="rect">
            <a:avLst/>
          </a:prstGeom>
        </p:spPr>
      </p:pic>
      <p:pic>
        <p:nvPicPr>
          <p:cNvPr id="6" name="Picture 5"/>
          <p:cNvPicPr>
            <a:picLocks noChangeAspect="1"/>
          </p:cNvPicPr>
          <p:nvPr/>
        </p:nvPicPr>
        <p:blipFill>
          <a:blip r:embed="rId6"/>
          <a:stretch>
            <a:fillRect/>
          </a:stretch>
        </p:blipFill>
        <p:spPr>
          <a:xfrm>
            <a:off x="540232" y="1414411"/>
            <a:ext cx="5724525" cy="904875"/>
          </a:xfrm>
          <a:prstGeom prst="rect">
            <a:avLst/>
          </a:prstGeom>
        </p:spPr>
      </p:pic>
      <p:pic>
        <p:nvPicPr>
          <p:cNvPr id="7" name="Picture 6"/>
          <p:cNvPicPr>
            <a:picLocks noChangeAspect="1"/>
          </p:cNvPicPr>
          <p:nvPr/>
        </p:nvPicPr>
        <p:blipFill>
          <a:blip r:embed="rId7"/>
          <a:stretch>
            <a:fillRect/>
          </a:stretch>
        </p:blipFill>
        <p:spPr>
          <a:xfrm>
            <a:off x="8111986" y="2469576"/>
            <a:ext cx="2486025" cy="552450"/>
          </a:xfrm>
          <a:prstGeom prst="rect">
            <a:avLst/>
          </a:prstGeom>
        </p:spPr>
      </p:pic>
      <p:pic>
        <p:nvPicPr>
          <p:cNvPr id="8" name="Picture 7"/>
          <p:cNvPicPr>
            <a:picLocks noChangeAspect="1"/>
          </p:cNvPicPr>
          <p:nvPr/>
        </p:nvPicPr>
        <p:blipFill>
          <a:blip r:embed="rId8"/>
          <a:stretch>
            <a:fillRect/>
          </a:stretch>
        </p:blipFill>
        <p:spPr>
          <a:xfrm>
            <a:off x="8685557" y="5629671"/>
            <a:ext cx="1343025" cy="771525"/>
          </a:xfrm>
          <a:prstGeom prst="rect">
            <a:avLst/>
          </a:prstGeom>
        </p:spPr>
      </p:pic>
      <p:pic>
        <p:nvPicPr>
          <p:cNvPr id="9" name="Picture 8"/>
          <p:cNvPicPr>
            <a:picLocks noChangeAspect="1"/>
          </p:cNvPicPr>
          <p:nvPr/>
        </p:nvPicPr>
        <p:blipFill>
          <a:blip r:embed="rId9"/>
          <a:stretch>
            <a:fillRect/>
          </a:stretch>
        </p:blipFill>
        <p:spPr>
          <a:xfrm>
            <a:off x="7035662" y="3263811"/>
            <a:ext cx="4638675" cy="2124075"/>
          </a:xfrm>
          <a:prstGeom prst="rect">
            <a:avLst/>
          </a:prstGeom>
        </p:spPr>
      </p:pic>
      <p:pic>
        <p:nvPicPr>
          <p:cNvPr id="10" name="Picture 9"/>
          <p:cNvPicPr>
            <a:picLocks noChangeAspect="1"/>
          </p:cNvPicPr>
          <p:nvPr/>
        </p:nvPicPr>
        <p:blipFill>
          <a:blip r:embed="rId10"/>
          <a:stretch>
            <a:fillRect/>
          </a:stretch>
        </p:blipFill>
        <p:spPr>
          <a:xfrm>
            <a:off x="6641302" y="1428698"/>
            <a:ext cx="5295900" cy="876300"/>
          </a:xfrm>
          <a:prstGeom prst="rect">
            <a:avLst/>
          </a:prstGeom>
        </p:spPr>
      </p:pic>
    </p:spTree>
    <p:extLst>
      <p:ext uri="{BB962C8B-B14F-4D97-AF65-F5344CB8AC3E}">
        <p14:creationId xmlns:p14="http://schemas.microsoft.com/office/powerpoint/2010/main" val="428628379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241;p40">
            <a:extLst>
              <a:ext uri="{FF2B5EF4-FFF2-40B4-BE49-F238E27FC236}">
                <a16:creationId xmlns:a16="http://schemas.microsoft.com/office/drawing/2014/main" id="{2A6B9D93-C202-7647-B10A-E5ADBB6B0A74}"/>
              </a:ext>
            </a:extLst>
          </p:cNvPr>
          <p:cNvGrpSpPr/>
          <p:nvPr/>
        </p:nvGrpSpPr>
        <p:grpSpPr>
          <a:xfrm>
            <a:off x="4493779" y="2146877"/>
            <a:ext cx="3204443" cy="3056567"/>
            <a:chOff x="8338678" y="5506443"/>
            <a:chExt cx="720227" cy="686989"/>
          </a:xfrm>
        </p:grpSpPr>
        <p:sp>
          <p:nvSpPr>
            <p:cNvPr id="5" name="Google Shape;1242;p40">
              <a:extLst>
                <a:ext uri="{FF2B5EF4-FFF2-40B4-BE49-F238E27FC236}">
                  <a16:creationId xmlns:a16="http://schemas.microsoft.com/office/drawing/2014/main" id="{D597E124-4FF5-6045-850E-F7BF506BAF73}"/>
                </a:ext>
              </a:extLst>
            </p:cNvPr>
            <p:cNvSpPr/>
            <p:nvPr/>
          </p:nvSpPr>
          <p:spPr>
            <a:xfrm>
              <a:off x="8706181" y="5506443"/>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rgbClr val="0A2E86"/>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6" name="Google Shape;1243;p40">
              <a:extLst>
                <a:ext uri="{FF2B5EF4-FFF2-40B4-BE49-F238E27FC236}">
                  <a16:creationId xmlns:a16="http://schemas.microsoft.com/office/drawing/2014/main" id="{9758436E-E79F-9141-8D1E-0338882E8670}"/>
                </a:ext>
              </a:extLst>
            </p:cNvPr>
            <p:cNvSpPr/>
            <p:nvPr/>
          </p:nvSpPr>
          <p:spPr>
            <a:xfrm>
              <a:off x="8460817" y="5506443"/>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1"/>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7" name="Google Shape;1244;p40">
              <a:extLst>
                <a:ext uri="{FF2B5EF4-FFF2-40B4-BE49-F238E27FC236}">
                  <a16:creationId xmlns:a16="http://schemas.microsoft.com/office/drawing/2014/main" id="{C30A931B-EFFC-F744-81B3-1B83B1739F02}"/>
                </a:ext>
              </a:extLst>
            </p:cNvPr>
            <p:cNvSpPr/>
            <p:nvPr/>
          </p:nvSpPr>
          <p:spPr>
            <a:xfrm>
              <a:off x="8338678"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rgbClr val="C0C0C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8" name="Google Shape;1245;p40">
              <a:extLst>
                <a:ext uri="{FF2B5EF4-FFF2-40B4-BE49-F238E27FC236}">
                  <a16:creationId xmlns:a16="http://schemas.microsoft.com/office/drawing/2014/main" id="{50402318-C747-7149-BD0F-5FC6761BD82F}"/>
                </a:ext>
              </a:extLst>
            </p:cNvPr>
            <p:cNvSpPr/>
            <p:nvPr/>
          </p:nvSpPr>
          <p:spPr>
            <a:xfrm>
              <a:off x="8828754"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rgbClr val="B0186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9" name="Google Shape;1246;p40">
              <a:extLst>
                <a:ext uri="{FF2B5EF4-FFF2-40B4-BE49-F238E27FC236}">
                  <a16:creationId xmlns:a16="http://schemas.microsoft.com/office/drawing/2014/main" id="{1E26E1FB-9F5B-AF40-AB82-D269BF0EF1AB}"/>
                </a:ext>
              </a:extLst>
            </p:cNvPr>
            <p:cNvSpPr/>
            <p:nvPr/>
          </p:nvSpPr>
          <p:spPr>
            <a:xfrm>
              <a:off x="8706181" y="5930607"/>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rgbClr val="A8C068"/>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10" name="Google Shape;1247;p40">
              <a:extLst>
                <a:ext uri="{FF2B5EF4-FFF2-40B4-BE49-F238E27FC236}">
                  <a16:creationId xmlns:a16="http://schemas.microsoft.com/office/drawing/2014/main" id="{7B2B8D89-BF7A-EE4A-A4B3-8DB3FF22EF2C}"/>
                </a:ext>
              </a:extLst>
            </p:cNvPr>
            <p:cNvSpPr/>
            <p:nvPr/>
          </p:nvSpPr>
          <p:spPr>
            <a:xfrm>
              <a:off x="8460817" y="5930607"/>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rgbClr val="907BB3"/>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grpSp>
      <p:pic>
        <p:nvPicPr>
          <p:cNvPr id="12" name="Graphic 17">
            <a:extLst>
              <a:ext uri="{FF2B5EF4-FFF2-40B4-BE49-F238E27FC236}">
                <a16:creationId xmlns:a16="http://schemas.microsoft.com/office/drawing/2014/main" id="{E5518741-3483-1745-859D-BC46CD479A4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276184" y="4317262"/>
            <a:ext cx="547959" cy="547959"/>
          </a:xfrm>
          <a:prstGeom prst="rect">
            <a:avLst/>
          </a:prstGeom>
        </p:spPr>
      </p:pic>
      <p:pic>
        <p:nvPicPr>
          <p:cNvPr id="13" name="Graphic 19">
            <a:extLst>
              <a:ext uri="{FF2B5EF4-FFF2-40B4-BE49-F238E27FC236}">
                <a16:creationId xmlns:a16="http://schemas.microsoft.com/office/drawing/2014/main" id="{90DE83A0-7D78-244E-974F-C6F675331A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400251" y="4322177"/>
            <a:ext cx="547959" cy="547959"/>
          </a:xfrm>
          <a:prstGeom prst="rect">
            <a:avLst/>
          </a:prstGeom>
        </p:spPr>
      </p:pic>
      <p:pic>
        <p:nvPicPr>
          <p:cNvPr id="15" name="Graphic 21">
            <a:extLst>
              <a:ext uri="{FF2B5EF4-FFF2-40B4-BE49-F238E27FC236}">
                <a16:creationId xmlns:a16="http://schemas.microsoft.com/office/drawing/2014/main" id="{1B50BA7B-C204-594B-90BD-723EA96FCB4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368344" y="2398474"/>
            <a:ext cx="547959" cy="547959"/>
          </a:xfrm>
          <a:prstGeom prst="rect">
            <a:avLst/>
          </a:prstGeom>
        </p:spPr>
      </p:pic>
      <p:sp>
        <p:nvSpPr>
          <p:cNvPr id="17" name="Google Shape;230;p24">
            <a:extLst>
              <a:ext uri="{FF2B5EF4-FFF2-40B4-BE49-F238E27FC236}">
                <a16:creationId xmlns:a16="http://schemas.microsoft.com/office/drawing/2014/main" id="{77677294-0ADC-264D-AA32-2CF1DA3BB8CA}"/>
              </a:ext>
            </a:extLst>
          </p:cNvPr>
          <p:cNvSpPr txBox="1"/>
          <p:nvPr/>
        </p:nvSpPr>
        <p:spPr>
          <a:xfrm>
            <a:off x="1020726" y="1693781"/>
            <a:ext cx="3363679" cy="892800"/>
          </a:xfrm>
          <a:prstGeom prst="rect">
            <a:avLst/>
          </a:prstGeom>
          <a:noFill/>
          <a:ln>
            <a:noFill/>
          </a:ln>
        </p:spPr>
        <p:txBody>
          <a:bodyPr spcFirstLastPara="1" wrap="square" lIns="121900" tIns="121900" rIns="121900" bIns="121900" anchor="t" anchorCtr="0">
            <a:noAutofit/>
          </a:bodyPr>
          <a:lstStyle/>
          <a:p>
            <a:pPr marL="101597" marR="0" lvl="0" indent="0" algn="r" defTabSz="914400" rtl="0" eaLnBrk="1" fontAlgn="auto" latinLnBrk="0" hangingPunct="1">
              <a:lnSpc>
                <a:spcPct val="120000"/>
              </a:lnSpc>
              <a:spcBef>
                <a:spcPts val="0"/>
              </a:spcBef>
              <a:spcAft>
                <a:spcPts val="600"/>
              </a:spcAft>
              <a:buClr>
                <a:srgbClr val="FFFFFF"/>
              </a:buClr>
              <a:buSzTx/>
              <a:buFontTx/>
              <a:buNone/>
              <a:tabLst/>
              <a:defRPr/>
            </a:pPr>
            <a:r>
              <a:rPr kumimoji="0" lang="lv-LV" sz="1800" b="0" i="0" u="none" strike="noStrike" kern="1200" cap="none" spc="0" normalizeH="0" baseline="0" noProof="0" dirty="0" smtClean="0">
                <a:ln>
                  <a:noFill/>
                </a:ln>
                <a:solidFill>
                  <a:srgbClr val="FFFFFF"/>
                </a:solidFill>
                <a:effectLst/>
                <a:highlight>
                  <a:srgbClr val="0A2E86"/>
                </a:highlight>
                <a:uLnTx/>
                <a:uFillTx/>
                <a:latin typeface="Calibri Light"/>
                <a:ea typeface="+mn-ea"/>
                <a:cs typeface="+mn-cs"/>
              </a:rPr>
              <a:t>Stabila pozīcija</a:t>
            </a:r>
            <a:r>
              <a:rPr kumimoji="0" lang="lv-LV" sz="1800" b="0" i="0" u="none" strike="noStrike" kern="1200" cap="none" spc="0" normalizeH="0" baseline="0" noProof="0" dirty="0" smtClean="0">
                <a:ln w="0"/>
                <a:solidFill>
                  <a:srgbClr val="000000"/>
                </a:solidFill>
                <a:effectLst/>
                <a:uLnTx/>
                <a:uFillTx/>
                <a:latin typeface="Calibri Light"/>
                <a:ea typeface="+mn-ea"/>
                <a:cs typeface="+mn-cs"/>
              </a:rPr>
              <a:t> finanšu </a:t>
            </a:r>
            <a:r>
              <a:rPr kumimoji="0" lang="lv-LV" sz="1800" b="0" i="0" u="none" strike="noStrike" kern="1200" cap="none" spc="0" normalizeH="0" baseline="0" noProof="0" dirty="0">
                <a:ln w="0"/>
                <a:solidFill>
                  <a:srgbClr val="000000"/>
                </a:solidFill>
                <a:effectLst/>
                <a:uLnTx/>
                <a:uFillTx/>
                <a:latin typeface="Calibri Light"/>
                <a:ea typeface="+mn-ea"/>
                <a:cs typeface="+mn-cs"/>
              </a:rPr>
              <a:t>pakalpojumu pieejamības nodrošināšanā Latvijas reģionos</a:t>
            </a:r>
          </a:p>
        </p:txBody>
      </p:sp>
      <p:cxnSp>
        <p:nvCxnSpPr>
          <p:cNvPr id="18" name="Google Shape;229;p24">
            <a:extLst>
              <a:ext uri="{FF2B5EF4-FFF2-40B4-BE49-F238E27FC236}">
                <a16:creationId xmlns:a16="http://schemas.microsoft.com/office/drawing/2014/main" id="{44601A24-03C2-854C-BEB9-707713D919F0}"/>
              </a:ext>
            </a:extLst>
          </p:cNvPr>
          <p:cNvCxnSpPr>
            <a:cxnSpLocks/>
          </p:cNvCxnSpPr>
          <p:nvPr/>
        </p:nvCxnSpPr>
        <p:spPr>
          <a:xfrm flipH="1">
            <a:off x="7144481" y="2140182"/>
            <a:ext cx="508129" cy="299927"/>
          </a:xfrm>
          <a:prstGeom prst="straightConnector1">
            <a:avLst/>
          </a:prstGeom>
          <a:noFill/>
          <a:ln w="19050" cap="flat" cmpd="sng">
            <a:solidFill>
              <a:srgbClr val="0A2E86"/>
            </a:solidFill>
            <a:prstDash val="solid"/>
            <a:round/>
            <a:headEnd type="oval" w="med" len="med"/>
            <a:tailEnd type="none" w="sm" len="sm"/>
          </a:ln>
        </p:spPr>
      </p:cxnSp>
      <p:sp>
        <p:nvSpPr>
          <p:cNvPr id="19" name="Google Shape;230;p24">
            <a:extLst>
              <a:ext uri="{FF2B5EF4-FFF2-40B4-BE49-F238E27FC236}">
                <a16:creationId xmlns:a16="http://schemas.microsoft.com/office/drawing/2014/main" id="{8B32DBFD-B0DF-F041-B165-93A0F259204D}"/>
              </a:ext>
            </a:extLst>
          </p:cNvPr>
          <p:cNvSpPr txBox="1"/>
          <p:nvPr/>
        </p:nvSpPr>
        <p:spPr>
          <a:xfrm>
            <a:off x="7804777" y="1693781"/>
            <a:ext cx="4039893" cy="892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lv-LV" sz="1800" b="0" i="0" u="none" strike="noStrike" kern="1200" cap="none" spc="0" normalizeH="0" baseline="0" noProof="0" dirty="0" err="1">
                <a:ln w="0"/>
                <a:solidFill>
                  <a:srgbClr val="000000"/>
                </a:solidFill>
                <a:effectLst/>
                <a:uLnTx/>
                <a:uFillTx/>
                <a:latin typeface="Calibri Light"/>
                <a:ea typeface="+mn-ea"/>
                <a:cs typeface="+mn-cs"/>
              </a:rPr>
              <a:t>Krājaizdevu</a:t>
            </a:r>
            <a:r>
              <a:rPr kumimoji="0" lang="lv-LV" sz="1800" b="0" i="0" u="none" strike="noStrike" kern="1200" cap="none" spc="0" normalizeH="0" baseline="0" noProof="0" dirty="0">
                <a:ln w="0"/>
                <a:solidFill>
                  <a:srgbClr val="000000"/>
                </a:solidFill>
                <a:effectLst/>
                <a:uLnTx/>
                <a:uFillTx/>
                <a:latin typeface="Calibri Light"/>
                <a:ea typeface="+mn-ea"/>
                <a:cs typeface="+mn-cs"/>
              </a:rPr>
              <a:t> Apvienība un Latvijas KKS savienība kā </a:t>
            </a:r>
            <a:r>
              <a:rPr kumimoji="0" lang="lv-LV" sz="1800" b="0" i="0" u="none" strike="noStrike" kern="1200" cap="none" spc="0" normalizeH="0" baseline="0" noProof="0" dirty="0">
                <a:ln>
                  <a:noFill/>
                </a:ln>
                <a:solidFill>
                  <a:srgbClr val="FFFFFF"/>
                </a:solidFill>
                <a:effectLst/>
                <a:highlight>
                  <a:srgbClr val="0A2E86"/>
                </a:highlight>
                <a:uLnTx/>
                <a:uFillTx/>
                <a:latin typeface="Calibri Light"/>
                <a:ea typeface="+mn-ea"/>
                <a:cs typeface="+mn-cs"/>
              </a:rPr>
              <a:t>kopīga platforma un  forums </a:t>
            </a:r>
            <a:r>
              <a:rPr kumimoji="0" lang="lv-LV" sz="1800" b="0" i="0" u="none" strike="noStrike" kern="1200" cap="none" spc="0" normalizeH="0" baseline="0" noProof="0" dirty="0">
                <a:ln w="0"/>
                <a:solidFill>
                  <a:srgbClr val="000000"/>
                </a:solidFill>
                <a:effectLst/>
                <a:uLnTx/>
                <a:uFillTx/>
                <a:latin typeface="Calibri Light"/>
                <a:ea typeface="+mn-ea"/>
                <a:cs typeface="+mn-cs"/>
              </a:rPr>
              <a:t>KKS sektora attīstības veicināšanai</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467" b="0" i="0" u="none" strike="noStrike" kern="1200" cap="none" spc="0" normalizeH="0" baseline="0" noProof="0" dirty="0">
              <a:ln>
                <a:noFill/>
              </a:ln>
              <a:solidFill>
                <a:srgbClr val="000000"/>
              </a:solidFill>
              <a:effectLst/>
              <a:uLnTx/>
              <a:uFillTx/>
              <a:latin typeface="Calibri Light" panose="020F0302020204030204" pitchFamily="34" charset="0"/>
              <a:ea typeface="Segoe UI Symbol" panose="020B0502040204020203" pitchFamily="34" charset="0"/>
              <a:cs typeface="Calibri Light" panose="020F0302020204030204" pitchFamily="34" charset="0"/>
              <a:sym typeface="Quattrocento Sans"/>
            </a:endParaRPr>
          </a:p>
        </p:txBody>
      </p:sp>
      <p:cxnSp>
        <p:nvCxnSpPr>
          <p:cNvPr id="20" name="Google Shape;229;p24">
            <a:extLst>
              <a:ext uri="{FF2B5EF4-FFF2-40B4-BE49-F238E27FC236}">
                <a16:creationId xmlns:a16="http://schemas.microsoft.com/office/drawing/2014/main" id="{8B720BC0-5364-1741-8BFE-2EC732AA51D0}"/>
              </a:ext>
            </a:extLst>
          </p:cNvPr>
          <p:cNvCxnSpPr>
            <a:cxnSpLocks/>
          </p:cNvCxnSpPr>
          <p:nvPr/>
        </p:nvCxnSpPr>
        <p:spPr>
          <a:xfrm flipH="1">
            <a:off x="7673067" y="3671815"/>
            <a:ext cx="570508" cy="0"/>
          </a:xfrm>
          <a:prstGeom prst="straightConnector1">
            <a:avLst/>
          </a:prstGeom>
          <a:noFill/>
          <a:ln w="19050" cap="flat" cmpd="sng">
            <a:solidFill>
              <a:srgbClr val="B01860"/>
            </a:solidFill>
            <a:prstDash val="solid"/>
            <a:round/>
            <a:headEnd type="oval" w="med" len="med"/>
            <a:tailEnd type="none" w="sm" len="sm"/>
          </a:ln>
        </p:spPr>
      </p:cxnSp>
      <p:sp>
        <p:nvSpPr>
          <p:cNvPr id="21" name="Google Shape;230;p24">
            <a:extLst>
              <a:ext uri="{FF2B5EF4-FFF2-40B4-BE49-F238E27FC236}">
                <a16:creationId xmlns:a16="http://schemas.microsoft.com/office/drawing/2014/main" id="{A4096781-037B-D34F-8D00-4763DAB7862E}"/>
              </a:ext>
            </a:extLst>
          </p:cNvPr>
          <p:cNvSpPr txBox="1"/>
          <p:nvPr/>
        </p:nvSpPr>
        <p:spPr>
          <a:xfrm>
            <a:off x="8450850" y="3225415"/>
            <a:ext cx="3393820" cy="892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lv-LV" sz="1800" b="0" i="0" u="none" strike="noStrike" kern="1200" cap="none" spc="0" normalizeH="0" baseline="0" noProof="0" dirty="0">
                <a:ln w="0"/>
                <a:solidFill>
                  <a:srgbClr val="000000"/>
                </a:solidFill>
                <a:effectLst/>
                <a:uLnTx/>
                <a:uFillTx/>
                <a:latin typeface="Calibri Light"/>
                <a:ea typeface="+mn-ea"/>
                <a:cs typeface="+mn-cs"/>
              </a:rPr>
              <a:t>Sadarbības </a:t>
            </a:r>
            <a:r>
              <a:rPr kumimoji="0" lang="lv-LV" sz="1800" b="0" i="0" u="none" strike="noStrike" kern="1200" cap="none" spc="0" normalizeH="0" baseline="0" noProof="0" dirty="0">
                <a:ln>
                  <a:noFill/>
                </a:ln>
                <a:solidFill>
                  <a:srgbClr val="FFFFFF"/>
                </a:solidFill>
                <a:effectLst/>
                <a:highlight>
                  <a:srgbClr val="0A2E86"/>
                </a:highlight>
                <a:uLnTx/>
                <a:uFillTx/>
                <a:latin typeface="Calibri Light"/>
                <a:ea typeface="+mn-ea"/>
                <a:cs typeface="+mn-cs"/>
              </a:rPr>
              <a:t>iespēju </a:t>
            </a:r>
            <a:r>
              <a:rPr kumimoji="0" lang="lv-LV" sz="1800" b="0" i="0" u="none" strike="noStrike" kern="1200" cap="none" spc="0" normalizeH="0" baseline="0" noProof="0" dirty="0" smtClean="0">
                <a:ln>
                  <a:noFill/>
                </a:ln>
                <a:solidFill>
                  <a:srgbClr val="FFFFFF"/>
                </a:solidFill>
                <a:effectLst/>
                <a:highlight>
                  <a:srgbClr val="0A2E86"/>
                </a:highlight>
                <a:uLnTx/>
                <a:uFillTx/>
                <a:latin typeface="Calibri Light"/>
                <a:ea typeface="+mn-ea"/>
                <a:cs typeface="+mn-cs"/>
              </a:rPr>
              <a:t>izmantošana</a:t>
            </a:r>
            <a:r>
              <a:rPr kumimoji="0" lang="lv-LV" sz="1800" b="0" i="0" u="none" strike="noStrike" kern="1200" cap="none" spc="0" normalizeH="0" baseline="0" noProof="0" dirty="0" smtClean="0">
                <a:ln w="0"/>
                <a:solidFill>
                  <a:srgbClr val="000000"/>
                </a:solidFill>
                <a:effectLst/>
                <a:uLnTx/>
                <a:uFillTx/>
                <a:latin typeface="Calibri Light"/>
                <a:ea typeface="+mn-ea"/>
                <a:cs typeface="+mn-cs"/>
              </a:rPr>
              <a:t> (Latvijas </a:t>
            </a:r>
            <a:r>
              <a:rPr kumimoji="0" lang="lv-LV" sz="1800" b="0" i="0" u="none" strike="noStrike" kern="1200" cap="none" spc="0" normalizeH="0" baseline="0" noProof="0" dirty="0">
                <a:ln w="0"/>
                <a:solidFill>
                  <a:srgbClr val="000000"/>
                </a:solidFill>
                <a:effectLst/>
                <a:uLnTx/>
                <a:uFillTx/>
                <a:latin typeface="Calibri Light"/>
                <a:ea typeface="+mn-ea"/>
                <a:cs typeface="+mn-cs"/>
              </a:rPr>
              <a:t>lauku konsultāciju un izglītības centrs un </a:t>
            </a:r>
            <a:r>
              <a:rPr kumimoji="0" lang="lv-LV" sz="1800" b="0" i="0" u="none" strike="noStrike" kern="1200" cap="none" spc="0" normalizeH="0" baseline="0" noProof="0" dirty="0" err="1">
                <a:ln w="0"/>
                <a:solidFill>
                  <a:srgbClr val="000000"/>
                </a:solidFill>
                <a:effectLst/>
                <a:uLnTx/>
                <a:uFillTx/>
                <a:latin typeface="Calibri Light"/>
                <a:ea typeface="+mn-ea"/>
                <a:cs typeface="+mn-cs"/>
              </a:rPr>
              <a:t>Altum</a:t>
            </a:r>
            <a:r>
              <a:rPr kumimoji="0" lang="lv-LV" sz="1800" b="0" i="0" u="none" strike="noStrike" kern="1200" cap="none" spc="0" normalizeH="0" baseline="0" noProof="0" dirty="0">
                <a:ln w="0"/>
                <a:solidFill>
                  <a:srgbClr val="000000"/>
                </a:solidFill>
                <a:effectLst/>
                <a:uLnTx/>
                <a:uFillTx/>
                <a:latin typeface="Calibri Light"/>
                <a:ea typeface="+mn-ea"/>
                <a:cs typeface="+mn-cs"/>
              </a:rPr>
              <a:t>)</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467" b="0" i="0" u="none" strike="noStrike" kern="1200" cap="none" spc="0" normalizeH="0" baseline="0" noProof="0" dirty="0">
              <a:ln>
                <a:noFill/>
              </a:ln>
              <a:solidFill>
                <a:srgbClr val="000000"/>
              </a:solidFill>
              <a:effectLst/>
              <a:uLnTx/>
              <a:uFillTx/>
              <a:latin typeface="Calibri Light" panose="020F0302020204030204" pitchFamily="34" charset="0"/>
              <a:ea typeface="Segoe UI Symbol" panose="020B0502040204020203" pitchFamily="34" charset="0"/>
              <a:cs typeface="Calibri Light" panose="020F0302020204030204" pitchFamily="34" charset="0"/>
              <a:sym typeface="Quattrocento Sans"/>
            </a:endParaRPr>
          </a:p>
        </p:txBody>
      </p:sp>
      <p:cxnSp>
        <p:nvCxnSpPr>
          <p:cNvPr id="22" name="Google Shape;229;p24">
            <a:extLst>
              <a:ext uri="{FF2B5EF4-FFF2-40B4-BE49-F238E27FC236}">
                <a16:creationId xmlns:a16="http://schemas.microsoft.com/office/drawing/2014/main" id="{CE487B6C-730D-C045-852D-911B0709EFB7}"/>
              </a:ext>
            </a:extLst>
          </p:cNvPr>
          <p:cNvCxnSpPr>
            <a:cxnSpLocks/>
          </p:cNvCxnSpPr>
          <p:nvPr/>
        </p:nvCxnSpPr>
        <p:spPr>
          <a:xfrm flipH="1" flipV="1">
            <a:off x="7144480" y="4906841"/>
            <a:ext cx="508131" cy="270959"/>
          </a:xfrm>
          <a:prstGeom prst="straightConnector1">
            <a:avLst/>
          </a:prstGeom>
          <a:noFill/>
          <a:ln w="19050" cap="flat" cmpd="sng">
            <a:solidFill>
              <a:srgbClr val="A8C068"/>
            </a:solidFill>
            <a:prstDash val="solid"/>
            <a:round/>
            <a:headEnd type="oval" w="med" len="med"/>
            <a:tailEnd type="none" w="sm" len="sm"/>
          </a:ln>
        </p:spPr>
      </p:cxnSp>
      <p:sp>
        <p:nvSpPr>
          <p:cNvPr id="23" name="Google Shape;230;p24">
            <a:extLst>
              <a:ext uri="{FF2B5EF4-FFF2-40B4-BE49-F238E27FC236}">
                <a16:creationId xmlns:a16="http://schemas.microsoft.com/office/drawing/2014/main" id="{3B1CC0D6-B349-2942-A66E-8AD03FEDBCBC}"/>
              </a:ext>
            </a:extLst>
          </p:cNvPr>
          <p:cNvSpPr txBox="1"/>
          <p:nvPr/>
        </p:nvSpPr>
        <p:spPr>
          <a:xfrm>
            <a:off x="7828780" y="4757048"/>
            <a:ext cx="4262517" cy="892800"/>
          </a:xfrm>
          <a:prstGeom prst="rect">
            <a:avLst/>
          </a:prstGeom>
          <a:noFill/>
          <a:ln>
            <a:noFill/>
          </a:ln>
        </p:spPr>
        <p:txBody>
          <a:bodyPr spcFirstLastPara="1" wrap="square" lIns="121900" tIns="121900" rIns="121900" bIns="121900" anchor="t" anchorCtr="0">
            <a:noAutofit/>
          </a:bodyPr>
          <a:lstStyle/>
          <a:p>
            <a:pPr marL="101597" marR="0" lvl="0" indent="0" algn="l" defTabSz="914400" rtl="0" eaLnBrk="1" fontAlgn="auto" latinLnBrk="0" hangingPunct="1">
              <a:lnSpc>
                <a:spcPct val="120000"/>
              </a:lnSpc>
              <a:spcBef>
                <a:spcPts val="0"/>
              </a:spcBef>
              <a:spcAft>
                <a:spcPts val="600"/>
              </a:spcAft>
              <a:buClr>
                <a:srgbClr val="FFFFFF"/>
              </a:buClr>
              <a:buSzTx/>
              <a:buFontTx/>
              <a:buNone/>
              <a:tabLst/>
              <a:defRPr/>
            </a:pPr>
            <a:r>
              <a:rPr kumimoji="0" lang="lv-LV" sz="1800" b="0" i="0" u="none" strike="noStrike" kern="1200" cap="none" spc="0" normalizeH="0" baseline="0" noProof="0" dirty="0">
                <a:ln w="0"/>
                <a:solidFill>
                  <a:srgbClr val="000000"/>
                </a:solidFill>
                <a:effectLst/>
                <a:uLnTx/>
                <a:uFillTx/>
                <a:latin typeface="Calibri Light"/>
                <a:ea typeface="+mn-ea"/>
                <a:cs typeface="+mn-cs"/>
              </a:rPr>
              <a:t>FKTK iniciatīva - </a:t>
            </a:r>
            <a:r>
              <a:rPr kumimoji="0" lang="lv-LV" sz="1800" b="0" i="0" u="none" strike="noStrike" kern="1200" cap="none" spc="0" normalizeH="0" baseline="0" noProof="0" dirty="0">
                <a:ln>
                  <a:noFill/>
                </a:ln>
                <a:solidFill>
                  <a:srgbClr val="FFFFFF"/>
                </a:solidFill>
                <a:effectLst/>
                <a:highlight>
                  <a:srgbClr val="0A2E86"/>
                </a:highlight>
                <a:uLnTx/>
                <a:uFillTx/>
                <a:latin typeface="Calibri Light"/>
                <a:ea typeface="+mn-ea"/>
                <a:cs typeface="+mn-cs"/>
              </a:rPr>
              <a:t>atbalsta grupas idejas </a:t>
            </a:r>
            <a:r>
              <a:rPr kumimoji="0" lang="lv-LV" sz="1800" b="0" i="0" u="none" strike="noStrike" kern="1200" cap="none" spc="0" normalizeH="0" baseline="0" noProof="0" dirty="0" smtClean="0">
                <a:ln>
                  <a:noFill/>
                </a:ln>
                <a:solidFill>
                  <a:srgbClr val="FFFFFF"/>
                </a:solidFill>
                <a:effectLst/>
                <a:highlight>
                  <a:srgbClr val="0A2E86"/>
                </a:highlight>
                <a:uLnTx/>
                <a:uFillTx/>
                <a:latin typeface="Calibri Light"/>
                <a:ea typeface="+mn-ea"/>
                <a:cs typeface="+mn-cs"/>
              </a:rPr>
              <a:t>iedzīvināšana</a:t>
            </a:r>
            <a:r>
              <a:rPr kumimoji="0" lang="lv-LV" sz="1800" b="0" i="0" u="none" strike="noStrike" kern="1200" cap="none" spc="0" normalizeH="0" baseline="0" noProof="0" dirty="0" smtClean="0">
                <a:ln w="0"/>
                <a:solidFill>
                  <a:srgbClr val="000000"/>
                </a:solidFill>
                <a:effectLst/>
                <a:uLnTx/>
                <a:uFillTx/>
                <a:latin typeface="Calibri Light"/>
                <a:ea typeface="+mn-ea"/>
                <a:cs typeface="+mn-cs"/>
              </a:rPr>
              <a:t> KKS </a:t>
            </a:r>
            <a:r>
              <a:rPr kumimoji="0" lang="lv-LV" sz="1800" b="0" i="0" u="none" strike="noStrike" kern="1200" cap="none" spc="0" normalizeH="0" baseline="0" noProof="0" dirty="0">
                <a:ln w="0"/>
                <a:solidFill>
                  <a:srgbClr val="000000"/>
                </a:solidFill>
                <a:effectLst/>
                <a:uLnTx/>
                <a:uFillTx/>
                <a:latin typeface="Calibri Light"/>
                <a:ea typeface="+mn-ea"/>
                <a:cs typeface="+mn-cs"/>
              </a:rPr>
              <a:t>iekšējo normatīvo aktu izstrādei  NILLTF jomā (18.03.2021.)</a:t>
            </a:r>
          </a:p>
        </p:txBody>
      </p:sp>
      <p:cxnSp>
        <p:nvCxnSpPr>
          <p:cNvPr id="24" name="Google Shape;229;p24">
            <a:extLst>
              <a:ext uri="{FF2B5EF4-FFF2-40B4-BE49-F238E27FC236}">
                <a16:creationId xmlns:a16="http://schemas.microsoft.com/office/drawing/2014/main" id="{F0F03B6F-E533-F144-8347-BE0C3E74DD2C}"/>
              </a:ext>
            </a:extLst>
          </p:cNvPr>
          <p:cNvCxnSpPr>
            <a:cxnSpLocks/>
          </p:cNvCxnSpPr>
          <p:nvPr/>
        </p:nvCxnSpPr>
        <p:spPr>
          <a:xfrm>
            <a:off x="4540798" y="2151696"/>
            <a:ext cx="503903" cy="294192"/>
          </a:xfrm>
          <a:prstGeom prst="straightConnector1">
            <a:avLst/>
          </a:prstGeom>
          <a:noFill/>
          <a:ln w="19050" cap="flat" cmpd="sng">
            <a:solidFill>
              <a:srgbClr val="6098C8"/>
            </a:solidFill>
            <a:prstDash val="solid"/>
            <a:round/>
            <a:headEnd type="oval" w="med" len="med"/>
            <a:tailEnd type="none" w="sm" len="sm"/>
          </a:ln>
        </p:spPr>
      </p:cxnSp>
      <p:cxnSp>
        <p:nvCxnSpPr>
          <p:cNvPr id="25" name="Google Shape;229;p24">
            <a:extLst>
              <a:ext uri="{FF2B5EF4-FFF2-40B4-BE49-F238E27FC236}">
                <a16:creationId xmlns:a16="http://schemas.microsoft.com/office/drawing/2014/main" id="{45830000-BB9B-8941-92CC-D62FAC5F7C43}"/>
              </a:ext>
            </a:extLst>
          </p:cNvPr>
          <p:cNvCxnSpPr>
            <a:cxnSpLocks/>
          </p:cNvCxnSpPr>
          <p:nvPr/>
        </p:nvCxnSpPr>
        <p:spPr>
          <a:xfrm flipV="1">
            <a:off x="4557041" y="4904870"/>
            <a:ext cx="494611" cy="281004"/>
          </a:xfrm>
          <a:prstGeom prst="straightConnector1">
            <a:avLst/>
          </a:prstGeom>
          <a:noFill/>
          <a:ln w="19050" cap="flat" cmpd="sng">
            <a:solidFill>
              <a:srgbClr val="9079B3"/>
            </a:solidFill>
            <a:prstDash val="solid"/>
            <a:round/>
            <a:headEnd type="oval" w="med" len="med"/>
            <a:tailEnd type="none" w="sm" len="sm"/>
          </a:ln>
        </p:spPr>
      </p:cxnSp>
      <p:sp>
        <p:nvSpPr>
          <p:cNvPr id="26" name="Google Shape;230;p24">
            <a:extLst>
              <a:ext uri="{FF2B5EF4-FFF2-40B4-BE49-F238E27FC236}">
                <a16:creationId xmlns:a16="http://schemas.microsoft.com/office/drawing/2014/main" id="{624BBC8C-2974-5F44-B444-603C70BE0EFE}"/>
              </a:ext>
            </a:extLst>
          </p:cNvPr>
          <p:cNvSpPr txBox="1"/>
          <p:nvPr/>
        </p:nvSpPr>
        <p:spPr>
          <a:xfrm>
            <a:off x="1158950" y="4757048"/>
            <a:ext cx="3225456" cy="892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lv-LV" sz="1800" b="0" i="0" u="none" strike="noStrike" kern="1200" cap="none" spc="0" normalizeH="0" baseline="0" noProof="0" dirty="0">
                <a:ln w="0"/>
                <a:solidFill>
                  <a:srgbClr val="000000"/>
                </a:solidFill>
                <a:effectLst/>
                <a:uLnTx/>
                <a:uFillTx/>
                <a:latin typeface="Calibri Light"/>
                <a:ea typeface="+mn-ea"/>
                <a:cs typeface="+mn-cs"/>
              </a:rPr>
              <a:t>Ārpakalpojumu  izmantošanas paplašināšana – efektivitātes paaugstināšanai</a:t>
            </a:r>
          </a:p>
          <a:p>
            <a:pPr marL="0" marR="0" lvl="0" indent="0" algn="r" defTabSz="914400" rtl="0" eaLnBrk="1" fontAlgn="auto" latinLnBrk="0" hangingPunct="1">
              <a:lnSpc>
                <a:spcPct val="115000"/>
              </a:lnSpc>
              <a:spcBef>
                <a:spcPts val="0"/>
              </a:spcBef>
              <a:spcAft>
                <a:spcPts val="0"/>
              </a:spcAft>
              <a:buClrTx/>
              <a:buSzTx/>
              <a:buFontTx/>
              <a:buNone/>
              <a:tabLst/>
              <a:defRPr/>
            </a:pPr>
            <a:endParaRPr kumimoji="0" sz="1467" b="0" i="0" u="none" strike="noStrike" kern="1200" cap="none" spc="0" normalizeH="0" baseline="0" noProof="0" dirty="0">
              <a:ln>
                <a:noFill/>
              </a:ln>
              <a:solidFill>
                <a:srgbClr val="000000"/>
              </a:solidFill>
              <a:effectLst/>
              <a:uLnTx/>
              <a:uFillTx/>
              <a:latin typeface="Calibri Light" panose="020F0302020204030204" pitchFamily="34" charset="0"/>
              <a:ea typeface="Segoe UI Symbol" panose="020B0502040204020203" pitchFamily="34" charset="0"/>
              <a:cs typeface="Calibri Light" panose="020F0302020204030204" pitchFamily="34" charset="0"/>
              <a:sym typeface="Quattrocento Sans"/>
            </a:endParaRPr>
          </a:p>
        </p:txBody>
      </p:sp>
      <p:cxnSp>
        <p:nvCxnSpPr>
          <p:cNvPr id="27" name="Google Shape;229;p24">
            <a:extLst>
              <a:ext uri="{FF2B5EF4-FFF2-40B4-BE49-F238E27FC236}">
                <a16:creationId xmlns:a16="http://schemas.microsoft.com/office/drawing/2014/main" id="{E7CDBEBA-0798-4D41-BD52-477C2C456648}"/>
              </a:ext>
            </a:extLst>
          </p:cNvPr>
          <p:cNvCxnSpPr>
            <a:cxnSpLocks/>
          </p:cNvCxnSpPr>
          <p:nvPr/>
        </p:nvCxnSpPr>
        <p:spPr>
          <a:xfrm>
            <a:off x="3927740" y="3671815"/>
            <a:ext cx="578232" cy="0"/>
          </a:xfrm>
          <a:prstGeom prst="straightConnector1">
            <a:avLst/>
          </a:prstGeom>
          <a:noFill/>
          <a:ln w="19050" cap="flat" cmpd="sng">
            <a:solidFill>
              <a:srgbClr val="B8C0C0"/>
            </a:solidFill>
            <a:prstDash val="solid"/>
            <a:round/>
            <a:headEnd type="oval" w="med" len="med"/>
            <a:tailEnd type="none" w="sm" len="sm"/>
          </a:ln>
        </p:spPr>
      </p:cxnSp>
      <p:sp>
        <p:nvSpPr>
          <p:cNvPr id="28" name="Google Shape;230;p24">
            <a:extLst>
              <a:ext uri="{FF2B5EF4-FFF2-40B4-BE49-F238E27FC236}">
                <a16:creationId xmlns:a16="http://schemas.microsoft.com/office/drawing/2014/main" id="{01218942-565B-484E-AE58-717E09254916}"/>
              </a:ext>
            </a:extLst>
          </p:cNvPr>
          <p:cNvSpPr txBox="1"/>
          <p:nvPr/>
        </p:nvSpPr>
        <p:spPr>
          <a:xfrm>
            <a:off x="841510" y="3230604"/>
            <a:ext cx="2860405" cy="892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FFFFFF"/>
                </a:solidFill>
                <a:effectLst/>
                <a:highlight>
                  <a:srgbClr val="0A2E86"/>
                </a:highlight>
                <a:uLnTx/>
                <a:uFillTx/>
                <a:latin typeface="Calibri Light"/>
                <a:ea typeface="+mn-ea"/>
                <a:cs typeface="+mn-cs"/>
              </a:rPr>
              <a:t>Potenciāls darbības </a:t>
            </a:r>
            <a:r>
              <a:rPr kumimoji="0" lang="lv-LV" sz="1800" b="0" i="0" u="none" strike="noStrike" kern="1200" cap="none" spc="0" normalizeH="0" baseline="0" noProof="0" dirty="0" smtClean="0">
                <a:ln>
                  <a:noFill/>
                </a:ln>
                <a:solidFill>
                  <a:srgbClr val="FFFFFF"/>
                </a:solidFill>
                <a:effectLst/>
                <a:highlight>
                  <a:srgbClr val="0A2E86"/>
                </a:highlight>
                <a:uLnTx/>
                <a:uFillTx/>
                <a:latin typeface="Calibri Light"/>
                <a:ea typeface="+mn-ea"/>
                <a:cs typeface="+mn-cs"/>
              </a:rPr>
              <a:t>paplašināšanai</a:t>
            </a:r>
            <a:r>
              <a:rPr kumimoji="0" lang="lv-LV" sz="1800" b="0" i="0" u="none" strike="noStrike" kern="1200" cap="none" spc="0" normalizeH="0" baseline="0" noProof="0" dirty="0" smtClean="0">
                <a:ln w="0"/>
                <a:solidFill>
                  <a:srgbClr val="000000"/>
                </a:solidFill>
                <a:effectLst/>
                <a:uLnTx/>
                <a:uFillTx/>
                <a:latin typeface="Calibri Light"/>
                <a:ea typeface="+mn-ea"/>
                <a:cs typeface="+mn-cs"/>
              </a:rPr>
              <a:t> un </a:t>
            </a:r>
            <a:r>
              <a:rPr kumimoji="0" lang="lv-LV" sz="1800" b="0" i="0" u="none" strike="noStrike" kern="1200" cap="none" spc="0" normalizeH="0" baseline="0" noProof="0" dirty="0">
                <a:ln w="0"/>
                <a:solidFill>
                  <a:srgbClr val="000000"/>
                </a:solidFill>
                <a:effectLst/>
                <a:uLnTx/>
                <a:uFillTx/>
                <a:latin typeface="Calibri Light"/>
                <a:ea typeface="+mn-ea"/>
                <a:cs typeface="+mn-cs"/>
              </a:rPr>
              <a:t>jaunu KKS dibināšanai </a:t>
            </a:r>
            <a:r>
              <a:rPr kumimoji="0" lang="lv-LV" sz="1800" b="0" i="0" u="none" strike="noStrike" kern="1200" cap="none" spc="0" normalizeH="0" baseline="0" noProof="0" dirty="0" smtClean="0">
                <a:ln w="0"/>
                <a:solidFill>
                  <a:srgbClr val="000000"/>
                </a:solidFill>
                <a:effectLst/>
                <a:uLnTx/>
                <a:uFillTx/>
                <a:latin typeface="Calibri Light"/>
                <a:ea typeface="+mn-ea"/>
                <a:cs typeface="+mn-cs"/>
              </a:rPr>
              <a:t>(arī Latgalē</a:t>
            </a:r>
            <a:r>
              <a:rPr kumimoji="0" lang="lv-LV" sz="1800" b="0" i="0" u="none" strike="noStrike" kern="1200" cap="none" spc="0" normalizeH="0" baseline="0" noProof="0" dirty="0">
                <a:ln w="0"/>
                <a:solidFill>
                  <a:srgbClr val="000000"/>
                </a:solidFill>
                <a:effectLst/>
                <a:uLnTx/>
                <a:uFillTx/>
                <a:latin typeface="Calibri Light"/>
                <a:ea typeface="+mn-ea"/>
                <a:cs typeface="+mn-cs"/>
              </a:rPr>
              <a:t>) </a:t>
            </a:r>
          </a:p>
          <a:p>
            <a:pPr marL="0" marR="0" lvl="0" indent="0" algn="r" defTabSz="914400" rtl="0" eaLnBrk="1" fontAlgn="auto" latinLnBrk="0" hangingPunct="1">
              <a:lnSpc>
                <a:spcPct val="115000"/>
              </a:lnSpc>
              <a:spcBef>
                <a:spcPts val="0"/>
              </a:spcBef>
              <a:spcAft>
                <a:spcPts val="0"/>
              </a:spcAft>
              <a:buClrTx/>
              <a:buSzTx/>
              <a:buFontTx/>
              <a:buNone/>
              <a:tabLst/>
              <a:defRPr/>
            </a:pPr>
            <a:endParaRPr kumimoji="0" sz="1467" b="0" i="0" u="none" strike="noStrike" kern="1200" cap="none" spc="0" normalizeH="0" baseline="0" noProof="0" dirty="0">
              <a:ln>
                <a:noFill/>
              </a:ln>
              <a:solidFill>
                <a:srgbClr val="000000"/>
              </a:solidFill>
              <a:effectLst/>
              <a:uLnTx/>
              <a:uFillTx/>
              <a:latin typeface="Calibri Light" panose="020F0302020204030204" pitchFamily="34" charset="0"/>
              <a:ea typeface="Segoe UI Symbol" panose="020B0502040204020203" pitchFamily="34" charset="0"/>
              <a:cs typeface="Calibri Light" panose="020F0302020204030204" pitchFamily="34" charset="0"/>
              <a:sym typeface="Quattrocento Sans"/>
            </a:endParaRPr>
          </a:p>
        </p:txBody>
      </p:sp>
      <p:sp>
        <p:nvSpPr>
          <p:cNvPr id="29" name="Title 1">
            <a:extLst>
              <a:ext uri="{FF2B5EF4-FFF2-40B4-BE49-F238E27FC236}">
                <a16:creationId xmlns:a16="http://schemas.microsoft.com/office/drawing/2014/main" id="{EC955A4B-AAC2-B845-9ED7-CFA6234425DF}"/>
              </a:ext>
            </a:extLst>
          </p:cNvPr>
          <p:cNvSpPr txBox="1">
            <a:spLocks/>
          </p:cNvSpPr>
          <p:nvPr/>
        </p:nvSpPr>
        <p:spPr>
          <a:xfrm>
            <a:off x="1939774" y="525914"/>
            <a:ext cx="9655096" cy="580800"/>
          </a:xfrm>
          <a:prstGeom prst="rect">
            <a:avLst/>
          </a:prstGeom>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667" b="0" i="0" u="none" strike="noStrike" cap="none">
                <a:solidFill>
                  <a:schemeClr val="tx1"/>
                </a:solidFill>
                <a:latin typeface="Calibri Light" panose="020F0302020204030204" pitchFamily="34" charset="0"/>
                <a:ea typeface="Tahoma" panose="020B0604030504040204" pitchFamily="34" charset="0"/>
                <a:cs typeface="Tahoma" panose="020B0604030504040204" pitchFamily="34" charset="0"/>
                <a:sym typeface="Lora"/>
              </a:defRPr>
            </a:lvl1pPr>
            <a:lvl2pPr marR="0" lvl="1" algn="l" rtl="0">
              <a:lnSpc>
                <a:spcPct val="100000"/>
              </a:lnSpc>
              <a:spcBef>
                <a:spcPts val="0"/>
              </a:spcBef>
              <a:spcAft>
                <a:spcPts val="0"/>
              </a:spcAft>
              <a:buClr>
                <a:srgbClr val="000000"/>
              </a:buClr>
              <a:buSzPts val="2000"/>
              <a:buFont typeface="Lora"/>
              <a:buNone/>
              <a:defRPr sz="2667" b="1" i="0" u="none" strike="noStrike" cap="none">
                <a:solidFill>
                  <a:srgbClr val="000000"/>
                </a:solidFill>
                <a:highlight>
                  <a:srgbClr val="FFFFFF"/>
                </a:highlight>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667" b="1" i="0" u="none" strike="noStrike" cap="none">
                <a:solidFill>
                  <a:srgbClr val="000000"/>
                </a:solidFill>
                <a:highlight>
                  <a:srgbClr val="FFFFFF"/>
                </a:highlight>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667" b="1" i="0" u="none" strike="noStrike" cap="none">
                <a:solidFill>
                  <a:srgbClr val="000000"/>
                </a:solidFill>
                <a:highlight>
                  <a:srgbClr val="FFFFFF"/>
                </a:highlight>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667" b="1" i="0" u="none" strike="noStrike" cap="none">
                <a:solidFill>
                  <a:srgbClr val="000000"/>
                </a:solidFill>
                <a:highlight>
                  <a:srgbClr val="FFFFFF"/>
                </a:highlight>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667" b="1" i="0" u="none" strike="noStrike" cap="none">
                <a:solidFill>
                  <a:srgbClr val="000000"/>
                </a:solidFill>
                <a:highlight>
                  <a:srgbClr val="FFFFFF"/>
                </a:highlight>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667" b="1" i="0" u="none" strike="noStrike" cap="none">
                <a:solidFill>
                  <a:srgbClr val="000000"/>
                </a:solidFill>
                <a:highlight>
                  <a:srgbClr val="FFFFFF"/>
                </a:highlight>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667" b="1" i="0" u="none" strike="noStrike" cap="none">
                <a:solidFill>
                  <a:srgbClr val="000000"/>
                </a:solidFill>
                <a:highlight>
                  <a:srgbClr val="FFFFFF"/>
                </a:highlight>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667" b="1" i="0" u="none" strike="noStrike" cap="none">
                <a:solidFill>
                  <a:srgbClr val="000000"/>
                </a:solidFill>
                <a:highlight>
                  <a:srgbClr val="FFFFFF"/>
                </a:highlight>
                <a:latin typeface="Lora"/>
                <a:ea typeface="Lora"/>
                <a:cs typeface="Lora"/>
                <a:sym typeface="Lora"/>
              </a:defRPr>
            </a:lvl9pPr>
          </a:lstStyle>
          <a:p>
            <a:pPr marL="0" marR="0" lvl="0" indent="0" algn="l" defTabSz="914400" rtl="0" eaLnBrk="1" fontAlgn="auto" latinLnBrk="0" hangingPunct="1">
              <a:lnSpc>
                <a:spcPct val="100000"/>
              </a:lnSpc>
              <a:spcBef>
                <a:spcPts val="0"/>
              </a:spcBef>
              <a:spcAft>
                <a:spcPts val="0"/>
              </a:spcAft>
              <a:buClr>
                <a:srgbClr val="000000"/>
              </a:buClr>
              <a:buSzPts val="2000"/>
              <a:buFont typeface="Lora"/>
              <a:buNone/>
              <a:tabLst/>
              <a:defRPr/>
            </a:pPr>
            <a:r>
              <a:rPr kumimoji="0" lang="lv-LV" sz="3200" b="0" i="0" u="none" strike="noStrike" kern="0" cap="none" spc="0" normalizeH="0" baseline="0" noProof="0" dirty="0" smtClean="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Lora"/>
              </a:rPr>
              <a:t>KKS sektora </a:t>
            </a:r>
            <a:r>
              <a:rPr kumimoji="0" lang="lv-LV" sz="3200" b="0" i="0" u="none" strike="noStrike" kern="0" cap="none" spc="0" normalizeH="0" baseline="0" noProof="0" dirty="0" smtClean="0">
                <a:ln>
                  <a:noFill/>
                </a:ln>
                <a:solidFill>
                  <a:srgbClr val="FFFFFF"/>
                </a:solidFill>
                <a:effectLst/>
                <a:highlight>
                  <a:srgbClr val="6098C7"/>
                </a:highlight>
                <a:uLnTx/>
                <a:uFillTx/>
                <a:latin typeface="Calibri Light" panose="020F0302020204030204" pitchFamily="34" charset="0"/>
                <a:ea typeface="Tahoma" panose="020B0604030504040204" pitchFamily="34" charset="0"/>
                <a:cs typeface="Tahoma" panose="020B0604030504040204" pitchFamily="34" charset="0"/>
                <a:sym typeface="Lora"/>
              </a:rPr>
              <a:t>nākotnes redzējums</a:t>
            </a:r>
            <a:endParaRPr kumimoji="0" lang="x-none" sz="3200" b="0" i="0" u="none" strike="noStrike" kern="0" cap="none" spc="0" normalizeH="0" baseline="0" noProof="0" dirty="0">
              <a:ln>
                <a:noFill/>
              </a:ln>
              <a:solidFill>
                <a:srgbClr val="FFFFFF"/>
              </a:solidFill>
              <a:effectLst/>
              <a:highlight>
                <a:srgbClr val="6098C7"/>
              </a:highlight>
              <a:uLnTx/>
              <a:uFillTx/>
              <a:latin typeface="Calibri Light" panose="020F0302020204030204" pitchFamily="34" charset="0"/>
              <a:ea typeface="Tahoma" panose="020B0604030504040204" pitchFamily="34" charset="0"/>
              <a:cs typeface="Tahoma" panose="020B0604030504040204" pitchFamily="34" charset="0"/>
              <a:sym typeface="Lora"/>
            </a:endParaRPr>
          </a:p>
        </p:txBody>
      </p:sp>
      <p:sp>
        <p:nvSpPr>
          <p:cNvPr id="33" name="Rectangle 32"/>
          <p:cNvSpPr/>
          <p:nvPr/>
        </p:nvSpPr>
        <p:spPr>
          <a:xfrm>
            <a:off x="1020726" y="6216984"/>
            <a:ext cx="11070571" cy="402546"/>
          </a:xfrm>
          <a:prstGeom prst="rect">
            <a:avLst/>
          </a:prstGeom>
        </p:spPr>
        <p:txBody>
          <a:bodyPr wrap="square">
            <a:spAutoFit/>
          </a:bodyPr>
          <a:lstStyle/>
          <a:p>
            <a:pPr marL="101597" marR="0" lvl="0" indent="0" algn="l" defTabSz="914400" rtl="0" eaLnBrk="1" fontAlgn="auto" latinLnBrk="0" hangingPunct="1">
              <a:lnSpc>
                <a:spcPct val="120000"/>
              </a:lnSpc>
              <a:spcBef>
                <a:spcPts val="0"/>
              </a:spcBef>
              <a:spcAft>
                <a:spcPts val="600"/>
              </a:spcAft>
              <a:buClr>
                <a:srgbClr val="FFFFFF"/>
              </a:buClr>
              <a:buSzTx/>
              <a:buFontTx/>
              <a:buNone/>
              <a:tabLst/>
              <a:defRPr/>
            </a:pPr>
            <a:r>
              <a:rPr kumimoji="0" lang="lv-LV" sz="1800" b="0" i="0" u="none" strike="noStrike" kern="1200" cap="none" spc="0" normalizeH="0" baseline="0" noProof="0" dirty="0">
                <a:ln w="0"/>
                <a:solidFill>
                  <a:srgbClr val="000000"/>
                </a:solidFill>
                <a:effectLst/>
                <a:uLnTx/>
                <a:uFillTx/>
                <a:latin typeface="Calibri Light"/>
                <a:ea typeface="+mn-ea"/>
                <a:cs typeface="+mn-cs"/>
              </a:rPr>
              <a:t>FKTK Uzraudzības dialogs ar mērķi – </a:t>
            </a:r>
            <a:r>
              <a:rPr kumimoji="0" lang="lv-LV" sz="1800" b="0" i="0" u="none" strike="noStrike" kern="1200" cap="none" spc="0" normalizeH="0" baseline="0" noProof="0" dirty="0">
                <a:ln>
                  <a:noFill/>
                </a:ln>
                <a:solidFill>
                  <a:srgbClr val="FFFFFF"/>
                </a:solidFill>
                <a:effectLst/>
                <a:highlight>
                  <a:srgbClr val="0A2E86"/>
                </a:highlight>
                <a:uLnTx/>
                <a:uFillTx/>
                <a:latin typeface="Calibri Light"/>
                <a:ea typeface="+mn-ea"/>
                <a:cs typeface="+mn-cs"/>
              </a:rPr>
              <a:t>sniegt atbalstu un </a:t>
            </a:r>
            <a:r>
              <a:rPr kumimoji="0" lang="lv-LV" sz="1800" b="0" i="0" u="none" strike="noStrike" kern="1200" cap="none" spc="0" normalizeH="0" baseline="0" noProof="0" dirty="0" smtClean="0">
                <a:ln>
                  <a:noFill/>
                </a:ln>
                <a:solidFill>
                  <a:srgbClr val="FFFFFF"/>
                </a:solidFill>
                <a:effectLst/>
                <a:highlight>
                  <a:srgbClr val="0A2E86"/>
                </a:highlight>
                <a:uLnTx/>
                <a:uFillTx/>
                <a:latin typeface="Calibri Light"/>
                <a:ea typeface="+mn-ea"/>
                <a:cs typeface="+mn-cs"/>
              </a:rPr>
              <a:t>konsultēt</a:t>
            </a:r>
            <a:r>
              <a:rPr kumimoji="0" lang="lv-LV" sz="1800" b="0" i="0" u="none" strike="noStrike" kern="1200" cap="none" spc="0" normalizeH="0" baseline="0" noProof="0" dirty="0" smtClean="0">
                <a:ln w="0"/>
                <a:solidFill>
                  <a:srgbClr val="000000"/>
                </a:solidFill>
                <a:effectLst/>
                <a:highlight>
                  <a:srgbClr val="0A2E86"/>
                </a:highlight>
                <a:uLnTx/>
                <a:uFillTx/>
                <a:latin typeface="Calibri Light"/>
                <a:ea typeface="+mn-ea"/>
                <a:cs typeface="+mn-cs"/>
              </a:rPr>
              <a:t> </a:t>
            </a:r>
            <a:r>
              <a:rPr kumimoji="0" lang="lv-LV" sz="1800" b="0" i="0" u="none" strike="noStrike" kern="1200" cap="none" spc="0" normalizeH="0" baseline="0" noProof="0" dirty="0" smtClean="0">
                <a:ln w="0"/>
                <a:solidFill>
                  <a:srgbClr val="000000"/>
                </a:solidFill>
                <a:effectLst/>
                <a:uLnTx/>
                <a:uFillTx/>
                <a:latin typeface="Calibri Light"/>
                <a:ea typeface="+mn-ea"/>
                <a:cs typeface="+mn-cs"/>
              </a:rPr>
              <a:t>KKS </a:t>
            </a:r>
            <a:r>
              <a:rPr kumimoji="0" lang="lv-LV" sz="1800" b="0" i="0" u="none" strike="noStrike" kern="1200" cap="none" spc="0" normalizeH="0" baseline="0" noProof="0" dirty="0">
                <a:ln w="0"/>
                <a:solidFill>
                  <a:srgbClr val="000000"/>
                </a:solidFill>
                <a:effectLst/>
                <a:uLnTx/>
                <a:uFillTx/>
                <a:latin typeface="Calibri Light"/>
                <a:ea typeface="+mn-ea"/>
                <a:cs typeface="+mn-cs"/>
              </a:rPr>
              <a:t>regulējuma un saistošo prasību piemērošanā</a:t>
            </a:r>
          </a:p>
        </p:txBody>
      </p:sp>
      <p:grpSp>
        <p:nvGrpSpPr>
          <p:cNvPr id="34" name="Graphic 49">
            <a:extLst>
              <a:ext uri="{FF2B5EF4-FFF2-40B4-BE49-F238E27FC236}">
                <a16:creationId xmlns:a16="http://schemas.microsoft.com/office/drawing/2014/main" id="{FDECE5B6-CA57-554F-973D-ED4A02C26980}"/>
              </a:ext>
            </a:extLst>
          </p:cNvPr>
          <p:cNvGrpSpPr/>
          <p:nvPr/>
        </p:nvGrpSpPr>
        <p:grpSpPr>
          <a:xfrm>
            <a:off x="555626" y="6161308"/>
            <a:ext cx="510707" cy="513897"/>
            <a:chOff x="6955085" y="3198871"/>
            <a:chExt cx="697163" cy="698735"/>
          </a:xfrm>
          <a:solidFill>
            <a:schemeClr val="accent3"/>
          </a:solidFill>
        </p:grpSpPr>
        <p:grpSp>
          <p:nvGrpSpPr>
            <p:cNvPr id="35" name="Graphic 49">
              <a:extLst>
                <a:ext uri="{FF2B5EF4-FFF2-40B4-BE49-F238E27FC236}">
                  <a16:creationId xmlns:a16="http://schemas.microsoft.com/office/drawing/2014/main" id="{FDECE5B6-CA57-554F-973D-ED4A02C26980}"/>
                </a:ext>
              </a:extLst>
            </p:cNvPr>
            <p:cNvGrpSpPr/>
            <p:nvPr/>
          </p:nvGrpSpPr>
          <p:grpSpPr>
            <a:xfrm>
              <a:off x="7353321" y="3368196"/>
              <a:ext cx="298927" cy="529409"/>
              <a:chOff x="7353321" y="3368196"/>
              <a:chExt cx="298927" cy="529409"/>
            </a:xfrm>
            <a:grpFill/>
          </p:grpSpPr>
          <p:sp>
            <p:nvSpPr>
              <p:cNvPr id="40" name="Freeform 39">
                <a:extLst>
                  <a:ext uri="{FF2B5EF4-FFF2-40B4-BE49-F238E27FC236}">
                    <a16:creationId xmlns:a16="http://schemas.microsoft.com/office/drawing/2014/main" id="{6FF01019-0D5E-9042-9865-BA65E073529F}"/>
                  </a:ext>
                </a:extLst>
              </p:cNvPr>
              <p:cNvSpPr/>
              <p:nvPr/>
            </p:nvSpPr>
            <p:spPr>
              <a:xfrm>
                <a:off x="7403905" y="3368196"/>
                <a:ext cx="196331" cy="196331"/>
              </a:xfrm>
              <a:custGeom>
                <a:avLst/>
                <a:gdLst>
                  <a:gd name="connsiteX0" fmla="*/ 98166 w 196331"/>
                  <a:gd name="connsiteY0" fmla="*/ 196332 h 196331"/>
                  <a:gd name="connsiteX1" fmla="*/ 0 w 196331"/>
                  <a:gd name="connsiteY1" fmla="*/ 98166 h 196331"/>
                  <a:gd name="connsiteX2" fmla="*/ 98166 w 196331"/>
                  <a:gd name="connsiteY2" fmla="*/ 0 h 196331"/>
                  <a:gd name="connsiteX3" fmla="*/ 196332 w 196331"/>
                  <a:gd name="connsiteY3" fmla="*/ 98166 h 196331"/>
                  <a:gd name="connsiteX4" fmla="*/ 98166 w 196331"/>
                  <a:gd name="connsiteY4" fmla="*/ 196332 h 196331"/>
                  <a:gd name="connsiteX5" fmla="*/ 98166 w 196331"/>
                  <a:gd name="connsiteY5" fmla="*/ 31436 h 196331"/>
                  <a:gd name="connsiteX6" fmla="*/ 29721 w 196331"/>
                  <a:gd name="connsiteY6" fmla="*/ 99881 h 196331"/>
                  <a:gd name="connsiteX7" fmla="*/ 98166 w 196331"/>
                  <a:gd name="connsiteY7" fmla="*/ 168325 h 196331"/>
                  <a:gd name="connsiteX8" fmla="*/ 166610 w 196331"/>
                  <a:gd name="connsiteY8" fmla="*/ 99881 h 196331"/>
                  <a:gd name="connsiteX9" fmla="*/ 98166 w 196331"/>
                  <a:gd name="connsiteY9" fmla="*/ 31436 h 1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31" h="196331">
                    <a:moveTo>
                      <a:pt x="98166" y="196332"/>
                    </a:moveTo>
                    <a:cubicBezTo>
                      <a:pt x="44725" y="196332"/>
                      <a:pt x="0" y="153179"/>
                      <a:pt x="0" y="98166"/>
                    </a:cubicBezTo>
                    <a:cubicBezTo>
                      <a:pt x="0" y="44725"/>
                      <a:pt x="43153" y="0"/>
                      <a:pt x="98166" y="0"/>
                    </a:cubicBezTo>
                    <a:cubicBezTo>
                      <a:pt x="151607" y="0"/>
                      <a:pt x="196332" y="43153"/>
                      <a:pt x="196332" y="98166"/>
                    </a:cubicBezTo>
                    <a:cubicBezTo>
                      <a:pt x="196332" y="153179"/>
                      <a:pt x="151607" y="196332"/>
                      <a:pt x="98166" y="196332"/>
                    </a:cubicBezTo>
                    <a:close/>
                    <a:moveTo>
                      <a:pt x="98166" y="31436"/>
                    </a:moveTo>
                    <a:cubicBezTo>
                      <a:pt x="61014" y="31436"/>
                      <a:pt x="29721" y="62586"/>
                      <a:pt x="29721" y="99881"/>
                    </a:cubicBezTo>
                    <a:cubicBezTo>
                      <a:pt x="29721" y="137175"/>
                      <a:pt x="60871" y="168325"/>
                      <a:pt x="98166" y="168325"/>
                    </a:cubicBezTo>
                    <a:cubicBezTo>
                      <a:pt x="135460" y="168325"/>
                      <a:pt x="166610" y="137175"/>
                      <a:pt x="166610" y="99881"/>
                    </a:cubicBezTo>
                    <a:cubicBezTo>
                      <a:pt x="166610" y="62586"/>
                      <a:pt x="136746" y="31436"/>
                      <a:pt x="98166" y="31436"/>
                    </a:cubicBez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41" name="Freeform 40">
                <a:extLst>
                  <a:ext uri="{FF2B5EF4-FFF2-40B4-BE49-F238E27FC236}">
                    <a16:creationId xmlns:a16="http://schemas.microsoft.com/office/drawing/2014/main" id="{D254A8DF-F9E5-C34C-9C1E-4B8459D7FCF1}"/>
                  </a:ext>
                </a:extLst>
              </p:cNvPr>
              <p:cNvSpPr/>
              <p:nvPr/>
            </p:nvSpPr>
            <p:spPr>
              <a:xfrm>
                <a:off x="7353321" y="3578103"/>
                <a:ext cx="298927" cy="319503"/>
              </a:xfrm>
              <a:custGeom>
                <a:avLst/>
                <a:gdLst>
                  <a:gd name="connsiteX0" fmla="*/ 239342 w 298927"/>
                  <a:gd name="connsiteY0" fmla="*/ 319503 h 319503"/>
                  <a:gd name="connsiteX1" fmla="*/ 58014 w 298927"/>
                  <a:gd name="connsiteY1" fmla="*/ 319503 h 319503"/>
                  <a:gd name="connsiteX2" fmla="*/ 58014 w 298927"/>
                  <a:gd name="connsiteY2" fmla="*/ 224338 h 319503"/>
                  <a:gd name="connsiteX3" fmla="*/ 0 w 298927"/>
                  <a:gd name="connsiteY3" fmla="*/ 224338 h 319503"/>
                  <a:gd name="connsiteX4" fmla="*/ 0 w 298927"/>
                  <a:gd name="connsiteY4" fmla="*/ 93593 h 319503"/>
                  <a:gd name="connsiteX5" fmla="*/ 72874 w 298927"/>
                  <a:gd name="connsiteY5" fmla="*/ 0 h 319503"/>
                  <a:gd name="connsiteX6" fmla="*/ 226053 w 298927"/>
                  <a:gd name="connsiteY6" fmla="*/ 0 h 319503"/>
                  <a:gd name="connsiteX7" fmla="*/ 298927 w 298927"/>
                  <a:gd name="connsiteY7" fmla="*/ 93593 h 319503"/>
                  <a:gd name="connsiteX8" fmla="*/ 298927 w 298927"/>
                  <a:gd name="connsiteY8" fmla="*/ 224338 h 319503"/>
                  <a:gd name="connsiteX9" fmla="*/ 240914 w 298927"/>
                  <a:gd name="connsiteY9" fmla="*/ 224338 h 319503"/>
                  <a:gd name="connsiteX10" fmla="*/ 240914 w 298927"/>
                  <a:gd name="connsiteY10" fmla="*/ 319503 h 319503"/>
                  <a:gd name="connsiteX11" fmla="*/ 239342 w 298927"/>
                  <a:gd name="connsiteY11" fmla="*/ 319503 h 319503"/>
                  <a:gd name="connsiteX12" fmla="*/ 86306 w 298927"/>
                  <a:gd name="connsiteY12" fmla="*/ 289782 h 319503"/>
                  <a:gd name="connsiteX13" fmla="*/ 209621 w 298927"/>
                  <a:gd name="connsiteY13" fmla="*/ 289782 h 319503"/>
                  <a:gd name="connsiteX14" fmla="*/ 209621 w 298927"/>
                  <a:gd name="connsiteY14" fmla="*/ 194617 h 319503"/>
                  <a:gd name="connsiteX15" fmla="*/ 267634 w 298927"/>
                  <a:gd name="connsiteY15" fmla="*/ 194617 h 319503"/>
                  <a:gd name="connsiteX16" fmla="*/ 267634 w 298927"/>
                  <a:gd name="connsiteY16" fmla="*/ 92022 h 319503"/>
                  <a:gd name="connsiteX17" fmla="*/ 224481 w 298927"/>
                  <a:gd name="connsiteY17" fmla="*/ 28149 h 319503"/>
                  <a:gd name="connsiteX18" fmla="*/ 72874 w 298927"/>
                  <a:gd name="connsiteY18" fmla="*/ 28149 h 319503"/>
                  <a:gd name="connsiteX19" fmla="*/ 29721 w 298927"/>
                  <a:gd name="connsiteY19" fmla="*/ 92022 h 319503"/>
                  <a:gd name="connsiteX20" fmla="*/ 29721 w 298927"/>
                  <a:gd name="connsiteY20" fmla="*/ 194617 h 319503"/>
                  <a:gd name="connsiteX21" fmla="*/ 87735 w 298927"/>
                  <a:gd name="connsiteY21" fmla="*/ 194617 h 319503"/>
                  <a:gd name="connsiteX22" fmla="*/ 87735 w 298927"/>
                  <a:gd name="connsiteY22" fmla="*/ 289782 h 319503"/>
                  <a:gd name="connsiteX23" fmla="*/ 86306 w 298927"/>
                  <a:gd name="connsiteY23" fmla="*/ 289782 h 3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8927" h="319503">
                    <a:moveTo>
                      <a:pt x="239342" y="319503"/>
                    </a:moveTo>
                    <a:lnTo>
                      <a:pt x="58014" y="319503"/>
                    </a:lnTo>
                    <a:lnTo>
                      <a:pt x="58014" y="224338"/>
                    </a:lnTo>
                    <a:lnTo>
                      <a:pt x="0" y="224338"/>
                    </a:lnTo>
                    <a:lnTo>
                      <a:pt x="0" y="93593"/>
                    </a:lnTo>
                    <a:cubicBezTo>
                      <a:pt x="0" y="41581"/>
                      <a:pt x="32722" y="0"/>
                      <a:pt x="72874" y="0"/>
                    </a:cubicBezTo>
                    <a:lnTo>
                      <a:pt x="226053" y="0"/>
                    </a:lnTo>
                    <a:cubicBezTo>
                      <a:pt x="266205" y="0"/>
                      <a:pt x="298927" y="41581"/>
                      <a:pt x="298927" y="93593"/>
                    </a:cubicBezTo>
                    <a:lnTo>
                      <a:pt x="298927" y="224338"/>
                    </a:lnTo>
                    <a:lnTo>
                      <a:pt x="240914" y="224338"/>
                    </a:lnTo>
                    <a:lnTo>
                      <a:pt x="240914" y="319503"/>
                    </a:lnTo>
                    <a:lnTo>
                      <a:pt x="239342" y="319503"/>
                    </a:lnTo>
                    <a:close/>
                    <a:moveTo>
                      <a:pt x="86306" y="289782"/>
                    </a:moveTo>
                    <a:lnTo>
                      <a:pt x="209621" y="289782"/>
                    </a:lnTo>
                    <a:lnTo>
                      <a:pt x="209621" y="194617"/>
                    </a:lnTo>
                    <a:lnTo>
                      <a:pt x="267634" y="194617"/>
                    </a:lnTo>
                    <a:lnTo>
                      <a:pt x="267634" y="92022"/>
                    </a:lnTo>
                    <a:cubicBezTo>
                      <a:pt x="267634" y="57871"/>
                      <a:pt x="248344" y="28149"/>
                      <a:pt x="224481" y="28149"/>
                    </a:cubicBezTo>
                    <a:lnTo>
                      <a:pt x="72874" y="28149"/>
                    </a:lnTo>
                    <a:cubicBezTo>
                      <a:pt x="49154" y="28149"/>
                      <a:pt x="29721" y="57871"/>
                      <a:pt x="29721" y="92022"/>
                    </a:cubicBezTo>
                    <a:lnTo>
                      <a:pt x="29721" y="194617"/>
                    </a:lnTo>
                    <a:lnTo>
                      <a:pt x="87735" y="194617"/>
                    </a:lnTo>
                    <a:lnTo>
                      <a:pt x="87735" y="289782"/>
                    </a:lnTo>
                    <a:lnTo>
                      <a:pt x="86306" y="289782"/>
                    </a:ln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grpSp>
          <p:nvGrpSpPr>
            <p:cNvPr id="36" name="Graphic 49">
              <a:extLst>
                <a:ext uri="{FF2B5EF4-FFF2-40B4-BE49-F238E27FC236}">
                  <a16:creationId xmlns:a16="http://schemas.microsoft.com/office/drawing/2014/main" id="{FDECE5B6-CA57-554F-973D-ED4A02C26980}"/>
                </a:ext>
              </a:extLst>
            </p:cNvPr>
            <p:cNvGrpSpPr/>
            <p:nvPr/>
          </p:nvGrpSpPr>
          <p:grpSpPr>
            <a:xfrm>
              <a:off x="6955085" y="3369768"/>
              <a:ext cx="298784" cy="527837"/>
              <a:chOff x="6955085" y="3369768"/>
              <a:chExt cx="298784" cy="527837"/>
            </a:xfrm>
            <a:grpFill/>
          </p:grpSpPr>
          <p:sp>
            <p:nvSpPr>
              <p:cNvPr id="38" name="Freeform 37">
                <a:extLst>
                  <a:ext uri="{FF2B5EF4-FFF2-40B4-BE49-F238E27FC236}">
                    <a16:creationId xmlns:a16="http://schemas.microsoft.com/office/drawing/2014/main" id="{877246E2-1DA5-5747-9975-33DC81483247}"/>
                  </a:ext>
                </a:extLst>
              </p:cNvPr>
              <p:cNvSpPr/>
              <p:nvPr/>
            </p:nvSpPr>
            <p:spPr>
              <a:xfrm>
                <a:off x="7005526" y="3369768"/>
                <a:ext cx="196331" cy="194759"/>
              </a:xfrm>
              <a:custGeom>
                <a:avLst/>
                <a:gdLst>
                  <a:gd name="connsiteX0" fmla="*/ 98166 w 196331"/>
                  <a:gd name="connsiteY0" fmla="*/ 194760 h 194759"/>
                  <a:gd name="connsiteX1" fmla="*/ 0 w 196331"/>
                  <a:gd name="connsiteY1" fmla="*/ 98166 h 194759"/>
                  <a:gd name="connsiteX2" fmla="*/ 98166 w 196331"/>
                  <a:gd name="connsiteY2" fmla="*/ 0 h 194759"/>
                  <a:gd name="connsiteX3" fmla="*/ 196332 w 196331"/>
                  <a:gd name="connsiteY3" fmla="*/ 98166 h 194759"/>
                  <a:gd name="connsiteX4" fmla="*/ 98166 w 196331"/>
                  <a:gd name="connsiteY4" fmla="*/ 194760 h 194759"/>
                  <a:gd name="connsiteX5" fmla="*/ 98166 w 196331"/>
                  <a:gd name="connsiteY5" fmla="*/ 29864 h 194759"/>
                  <a:gd name="connsiteX6" fmla="*/ 29721 w 196331"/>
                  <a:gd name="connsiteY6" fmla="*/ 98309 h 194759"/>
                  <a:gd name="connsiteX7" fmla="*/ 98166 w 196331"/>
                  <a:gd name="connsiteY7" fmla="*/ 166753 h 194759"/>
                  <a:gd name="connsiteX8" fmla="*/ 166610 w 196331"/>
                  <a:gd name="connsiteY8" fmla="*/ 98309 h 194759"/>
                  <a:gd name="connsiteX9" fmla="*/ 98166 w 196331"/>
                  <a:gd name="connsiteY9" fmla="*/ 29864 h 19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31" h="194759">
                    <a:moveTo>
                      <a:pt x="98166" y="194760"/>
                    </a:moveTo>
                    <a:cubicBezTo>
                      <a:pt x="44725" y="194760"/>
                      <a:pt x="0" y="151607"/>
                      <a:pt x="0" y="98166"/>
                    </a:cubicBezTo>
                    <a:cubicBezTo>
                      <a:pt x="0" y="43153"/>
                      <a:pt x="44582" y="0"/>
                      <a:pt x="98166" y="0"/>
                    </a:cubicBezTo>
                    <a:cubicBezTo>
                      <a:pt x="151750" y="0"/>
                      <a:pt x="196332" y="43153"/>
                      <a:pt x="196332" y="98166"/>
                    </a:cubicBezTo>
                    <a:cubicBezTo>
                      <a:pt x="194760" y="151750"/>
                      <a:pt x="151607" y="194760"/>
                      <a:pt x="98166" y="194760"/>
                    </a:cubicBezTo>
                    <a:close/>
                    <a:moveTo>
                      <a:pt x="98166" y="29864"/>
                    </a:moveTo>
                    <a:cubicBezTo>
                      <a:pt x="59585" y="29864"/>
                      <a:pt x="29721" y="59585"/>
                      <a:pt x="29721" y="98309"/>
                    </a:cubicBezTo>
                    <a:cubicBezTo>
                      <a:pt x="29721" y="137032"/>
                      <a:pt x="60871" y="166753"/>
                      <a:pt x="98166" y="166753"/>
                    </a:cubicBezTo>
                    <a:cubicBezTo>
                      <a:pt x="135460" y="166753"/>
                      <a:pt x="166610" y="135603"/>
                      <a:pt x="166610" y="98309"/>
                    </a:cubicBezTo>
                    <a:cubicBezTo>
                      <a:pt x="166610" y="61014"/>
                      <a:pt x="135317" y="29864"/>
                      <a:pt x="98166" y="29864"/>
                    </a:cubicBez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39" name="Freeform 38">
                <a:extLst>
                  <a:ext uri="{FF2B5EF4-FFF2-40B4-BE49-F238E27FC236}">
                    <a16:creationId xmlns:a16="http://schemas.microsoft.com/office/drawing/2014/main" id="{1C978147-395F-6B45-8016-1AB940238123}"/>
                  </a:ext>
                </a:extLst>
              </p:cNvPr>
              <p:cNvSpPr/>
              <p:nvPr/>
            </p:nvSpPr>
            <p:spPr>
              <a:xfrm>
                <a:off x="6955085" y="3578103"/>
                <a:ext cx="298784" cy="319503"/>
              </a:xfrm>
              <a:custGeom>
                <a:avLst/>
                <a:gdLst>
                  <a:gd name="connsiteX0" fmla="*/ 239199 w 298784"/>
                  <a:gd name="connsiteY0" fmla="*/ 319503 h 319503"/>
                  <a:gd name="connsiteX1" fmla="*/ 57871 w 298784"/>
                  <a:gd name="connsiteY1" fmla="*/ 319503 h 319503"/>
                  <a:gd name="connsiteX2" fmla="*/ 57871 w 298784"/>
                  <a:gd name="connsiteY2" fmla="*/ 224338 h 319503"/>
                  <a:gd name="connsiteX3" fmla="*/ 0 w 298784"/>
                  <a:gd name="connsiteY3" fmla="*/ 224338 h 319503"/>
                  <a:gd name="connsiteX4" fmla="*/ 0 w 298784"/>
                  <a:gd name="connsiteY4" fmla="*/ 93593 h 319503"/>
                  <a:gd name="connsiteX5" fmla="*/ 72874 w 298784"/>
                  <a:gd name="connsiteY5" fmla="*/ 0 h 319503"/>
                  <a:gd name="connsiteX6" fmla="*/ 225910 w 298784"/>
                  <a:gd name="connsiteY6" fmla="*/ 0 h 319503"/>
                  <a:gd name="connsiteX7" fmla="*/ 298784 w 298784"/>
                  <a:gd name="connsiteY7" fmla="*/ 93593 h 319503"/>
                  <a:gd name="connsiteX8" fmla="*/ 298784 w 298784"/>
                  <a:gd name="connsiteY8" fmla="*/ 224338 h 319503"/>
                  <a:gd name="connsiteX9" fmla="*/ 240771 w 298784"/>
                  <a:gd name="connsiteY9" fmla="*/ 224338 h 319503"/>
                  <a:gd name="connsiteX10" fmla="*/ 240771 w 298784"/>
                  <a:gd name="connsiteY10" fmla="*/ 319503 h 319503"/>
                  <a:gd name="connsiteX11" fmla="*/ 239199 w 298784"/>
                  <a:gd name="connsiteY11" fmla="*/ 319503 h 319503"/>
                  <a:gd name="connsiteX12" fmla="*/ 86163 w 298784"/>
                  <a:gd name="connsiteY12" fmla="*/ 289782 h 319503"/>
                  <a:gd name="connsiteX13" fmla="*/ 209478 w 298784"/>
                  <a:gd name="connsiteY13" fmla="*/ 289782 h 319503"/>
                  <a:gd name="connsiteX14" fmla="*/ 209478 w 298784"/>
                  <a:gd name="connsiteY14" fmla="*/ 194617 h 319503"/>
                  <a:gd name="connsiteX15" fmla="*/ 267491 w 298784"/>
                  <a:gd name="connsiteY15" fmla="*/ 194617 h 319503"/>
                  <a:gd name="connsiteX16" fmla="*/ 267491 w 298784"/>
                  <a:gd name="connsiteY16" fmla="*/ 92022 h 319503"/>
                  <a:gd name="connsiteX17" fmla="*/ 224338 w 298784"/>
                  <a:gd name="connsiteY17" fmla="*/ 28149 h 319503"/>
                  <a:gd name="connsiteX18" fmla="*/ 71302 w 298784"/>
                  <a:gd name="connsiteY18" fmla="*/ 28149 h 319503"/>
                  <a:gd name="connsiteX19" fmla="*/ 28149 w 298784"/>
                  <a:gd name="connsiteY19" fmla="*/ 92022 h 319503"/>
                  <a:gd name="connsiteX20" fmla="*/ 28149 w 298784"/>
                  <a:gd name="connsiteY20" fmla="*/ 194617 h 319503"/>
                  <a:gd name="connsiteX21" fmla="*/ 86163 w 298784"/>
                  <a:gd name="connsiteY21" fmla="*/ 194617 h 319503"/>
                  <a:gd name="connsiteX22" fmla="*/ 86163 w 298784"/>
                  <a:gd name="connsiteY22" fmla="*/ 289782 h 3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8784" h="319503">
                    <a:moveTo>
                      <a:pt x="239199" y="319503"/>
                    </a:moveTo>
                    <a:lnTo>
                      <a:pt x="57871" y="319503"/>
                    </a:lnTo>
                    <a:lnTo>
                      <a:pt x="57871" y="224338"/>
                    </a:lnTo>
                    <a:lnTo>
                      <a:pt x="0" y="224338"/>
                    </a:lnTo>
                    <a:lnTo>
                      <a:pt x="0" y="93593"/>
                    </a:lnTo>
                    <a:cubicBezTo>
                      <a:pt x="0" y="41581"/>
                      <a:pt x="32722" y="0"/>
                      <a:pt x="72874" y="0"/>
                    </a:cubicBezTo>
                    <a:lnTo>
                      <a:pt x="225910" y="0"/>
                    </a:lnTo>
                    <a:cubicBezTo>
                      <a:pt x="266062" y="0"/>
                      <a:pt x="298784" y="41581"/>
                      <a:pt x="298784" y="93593"/>
                    </a:cubicBezTo>
                    <a:lnTo>
                      <a:pt x="298784" y="224338"/>
                    </a:lnTo>
                    <a:lnTo>
                      <a:pt x="240771" y="224338"/>
                    </a:lnTo>
                    <a:lnTo>
                      <a:pt x="240771" y="319503"/>
                    </a:lnTo>
                    <a:lnTo>
                      <a:pt x="239199" y="319503"/>
                    </a:lnTo>
                    <a:close/>
                    <a:moveTo>
                      <a:pt x="86163" y="289782"/>
                    </a:moveTo>
                    <a:lnTo>
                      <a:pt x="209478" y="289782"/>
                    </a:lnTo>
                    <a:lnTo>
                      <a:pt x="209478" y="194617"/>
                    </a:lnTo>
                    <a:lnTo>
                      <a:pt x="267491" y="194617"/>
                    </a:lnTo>
                    <a:lnTo>
                      <a:pt x="267491" y="92022"/>
                    </a:lnTo>
                    <a:cubicBezTo>
                      <a:pt x="267491" y="57871"/>
                      <a:pt x="248201" y="28149"/>
                      <a:pt x="224338" y="28149"/>
                    </a:cubicBezTo>
                    <a:lnTo>
                      <a:pt x="71302" y="28149"/>
                    </a:lnTo>
                    <a:cubicBezTo>
                      <a:pt x="47583" y="28149"/>
                      <a:pt x="28149" y="57871"/>
                      <a:pt x="28149" y="92022"/>
                    </a:cubicBezTo>
                    <a:lnTo>
                      <a:pt x="28149" y="194617"/>
                    </a:lnTo>
                    <a:lnTo>
                      <a:pt x="86163" y="194617"/>
                    </a:lnTo>
                    <a:lnTo>
                      <a:pt x="86163" y="289782"/>
                    </a:ln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sp>
          <p:nvSpPr>
            <p:cNvPr id="37" name="Freeform 36">
              <a:extLst>
                <a:ext uri="{FF2B5EF4-FFF2-40B4-BE49-F238E27FC236}">
                  <a16:creationId xmlns:a16="http://schemas.microsoft.com/office/drawing/2014/main" id="{C774925C-FBB0-D043-8A46-E6DDACBC1713}"/>
                </a:ext>
              </a:extLst>
            </p:cNvPr>
            <p:cNvSpPr/>
            <p:nvPr/>
          </p:nvSpPr>
          <p:spPr>
            <a:xfrm>
              <a:off x="7194284" y="3198871"/>
              <a:ext cx="245200" cy="211370"/>
            </a:xfrm>
            <a:custGeom>
              <a:avLst/>
              <a:gdLst>
                <a:gd name="connsiteX0" fmla="*/ 25292 w 245200"/>
                <a:gd name="connsiteY0" fmla="*/ 196332 h 211370"/>
                <a:gd name="connsiteX1" fmla="*/ 25292 w 245200"/>
                <a:gd name="connsiteY1" fmla="*/ 159180 h 211370"/>
                <a:gd name="connsiteX2" fmla="*/ 14861 w 245200"/>
                <a:gd name="connsiteY2" fmla="*/ 159180 h 211370"/>
                <a:gd name="connsiteX3" fmla="*/ 0 w 245200"/>
                <a:gd name="connsiteY3" fmla="*/ 144320 h 211370"/>
                <a:gd name="connsiteX4" fmla="*/ 0 w 245200"/>
                <a:gd name="connsiteY4" fmla="*/ 14861 h 211370"/>
                <a:gd name="connsiteX5" fmla="*/ 14861 w 245200"/>
                <a:gd name="connsiteY5" fmla="*/ 0 h 211370"/>
                <a:gd name="connsiteX6" fmla="*/ 230340 w 245200"/>
                <a:gd name="connsiteY6" fmla="*/ 0 h 211370"/>
                <a:gd name="connsiteX7" fmla="*/ 245200 w 245200"/>
                <a:gd name="connsiteY7" fmla="*/ 14861 h 211370"/>
                <a:gd name="connsiteX8" fmla="*/ 245200 w 245200"/>
                <a:gd name="connsiteY8" fmla="*/ 145606 h 211370"/>
                <a:gd name="connsiteX9" fmla="*/ 230340 w 245200"/>
                <a:gd name="connsiteY9" fmla="*/ 160466 h 211370"/>
                <a:gd name="connsiteX10" fmla="*/ 96594 w 245200"/>
                <a:gd name="connsiteY10" fmla="*/ 160466 h 211370"/>
                <a:gd name="connsiteX11" fmla="*/ 49011 w 245200"/>
                <a:gd name="connsiteY11" fmla="*/ 208049 h 211370"/>
                <a:gd name="connsiteX12" fmla="*/ 25292 w 245200"/>
                <a:gd name="connsiteY12" fmla="*/ 196332 h 211370"/>
                <a:gd name="connsiteX13" fmla="*/ 29721 w 245200"/>
                <a:gd name="connsiteY13" fmla="*/ 130888 h 211370"/>
                <a:gd name="connsiteX14" fmla="*/ 40152 w 245200"/>
                <a:gd name="connsiteY14" fmla="*/ 130888 h 211370"/>
                <a:gd name="connsiteX15" fmla="*/ 55013 w 245200"/>
                <a:gd name="connsiteY15" fmla="*/ 145748 h 211370"/>
                <a:gd name="connsiteX16" fmla="*/ 55013 w 245200"/>
                <a:gd name="connsiteY16" fmla="*/ 162038 h 211370"/>
                <a:gd name="connsiteX17" fmla="*/ 81733 w 245200"/>
                <a:gd name="connsiteY17" fmla="*/ 135317 h 211370"/>
                <a:gd name="connsiteX18" fmla="*/ 92164 w 245200"/>
                <a:gd name="connsiteY18" fmla="*/ 130888 h 211370"/>
                <a:gd name="connsiteX19" fmla="*/ 217051 w 245200"/>
                <a:gd name="connsiteY19" fmla="*/ 130888 h 211370"/>
                <a:gd name="connsiteX20" fmla="*/ 217051 w 245200"/>
                <a:gd name="connsiteY20" fmla="*/ 29721 h 211370"/>
                <a:gd name="connsiteX21" fmla="*/ 29721 w 245200"/>
                <a:gd name="connsiteY21" fmla="*/ 29721 h 211370"/>
                <a:gd name="connsiteX22" fmla="*/ 29721 w 245200"/>
                <a:gd name="connsiteY22" fmla="*/ 130888 h 21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200" h="211370">
                  <a:moveTo>
                    <a:pt x="25292" y="196332"/>
                  </a:moveTo>
                  <a:lnTo>
                    <a:pt x="25292" y="159180"/>
                  </a:lnTo>
                  <a:lnTo>
                    <a:pt x="14861" y="159180"/>
                  </a:lnTo>
                  <a:cubicBezTo>
                    <a:pt x="7430" y="159180"/>
                    <a:pt x="0" y="153179"/>
                    <a:pt x="0" y="144320"/>
                  </a:cubicBezTo>
                  <a:lnTo>
                    <a:pt x="0" y="14861"/>
                  </a:lnTo>
                  <a:cubicBezTo>
                    <a:pt x="0" y="7430"/>
                    <a:pt x="6001" y="0"/>
                    <a:pt x="14861" y="0"/>
                  </a:cubicBezTo>
                  <a:lnTo>
                    <a:pt x="230340" y="0"/>
                  </a:lnTo>
                  <a:cubicBezTo>
                    <a:pt x="237770" y="0"/>
                    <a:pt x="245200" y="6001"/>
                    <a:pt x="245200" y="14861"/>
                  </a:cubicBezTo>
                  <a:lnTo>
                    <a:pt x="245200" y="145606"/>
                  </a:lnTo>
                  <a:cubicBezTo>
                    <a:pt x="245200" y="153036"/>
                    <a:pt x="239199" y="160466"/>
                    <a:pt x="230340" y="160466"/>
                  </a:cubicBezTo>
                  <a:lnTo>
                    <a:pt x="96594" y="160466"/>
                  </a:lnTo>
                  <a:lnTo>
                    <a:pt x="49011" y="208049"/>
                  </a:lnTo>
                  <a:cubicBezTo>
                    <a:pt x="40724" y="215050"/>
                    <a:pt x="25292" y="210907"/>
                    <a:pt x="25292" y="196332"/>
                  </a:cubicBezTo>
                  <a:close/>
                  <a:moveTo>
                    <a:pt x="29721" y="130888"/>
                  </a:moveTo>
                  <a:lnTo>
                    <a:pt x="40152" y="130888"/>
                  </a:lnTo>
                  <a:cubicBezTo>
                    <a:pt x="47583" y="130888"/>
                    <a:pt x="55013" y="136889"/>
                    <a:pt x="55013" y="145748"/>
                  </a:cubicBezTo>
                  <a:lnTo>
                    <a:pt x="55013" y="162038"/>
                  </a:lnTo>
                  <a:lnTo>
                    <a:pt x="81733" y="135317"/>
                  </a:lnTo>
                  <a:cubicBezTo>
                    <a:pt x="84734" y="132317"/>
                    <a:pt x="87735" y="130888"/>
                    <a:pt x="92164" y="130888"/>
                  </a:cubicBezTo>
                  <a:lnTo>
                    <a:pt x="217051" y="130888"/>
                  </a:lnTo>
                  <a:lnTo>
                    <a:pt x="217051" y="29721"/>
                  </a:lnTo>
                  <a:lnTo>
                    <a:pt x="29721" y="29721"/>
                  </a:lnTo>
                  <a:lnTo>
                    <a:pt x="29721" y="130888"/>
                  </a:ln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grpSp>
        <p:nvGrpSpPr>
          <p:cNvPr id="42" name="Graphic 87">
            <a:extLst>
              <a:ext uri="{FF2B5EF4-FFF2-40B4-BE49-F238E27FC236}">
                <a16:creationId xmlns:a16="http://schemas.microsoft.com/office/drawing/2014/main" id="{59BF6106-E446-6E4C-BCD8-B9EC0C8F9D9E}"/>
              </a:ext>
            </a:extLst>
          </p:cNvPr>
          <p:cNvGrpSpPr/>
          <p:nvPr/>
        </p:nvGrpSpPr>
        <p:grpSpPr>
          <a:xfrm>
            <a:off x="4678979" y="3352046"/>
            <a:ext cx="653590" cy="536410"/>
            <a:chOff x="9023255" y="1126582"/>
            <a:chExt cx="700230" cy="700164"/>
          </a:xfrm>
          <a:solidFill>
            <a:schemeClr val="bg1"/>
          </a:solidFill>
        </p:grpSpPr>
        <p:sp>
          <p:nvSpPr>
            <p:cNvPr id="43" name="Freeform 42">
              <a:extLst>
                <a:ext uri="{FF2B5EF4-FFF2-40B4-BE49-F238E27FC236}">
                  <a16:creationId xmlns:a16="http://schemas.microsoft.com/office/drawing/2014/main" id="{F8CDBE46-43C2-6842-8012-85FF28B5CBA3}"/>
                </a:ext>
              </a:extLst>
            </p:cNvPr>
            <p:cNvSpPr/>
            <p:nvPr/>
          </p:nvSpPr>
          <p:spPr>
            <a:xfrm>
              <a:off x="9255310" y="1449658"/>
              <a:ext cx="147177" cy="376945"/>
            </a:xfrm>
            <a:custGeom>
              <a:avLst/>
              <a:gdLst>
                <a:gd name="connsiteX0" fmla="*/ 132317 w 147177"/>
                <a:gd name="connsiteY0" fmla="*/ 0 h 376945"/>
                <a:gd name="connsiteX1" fmla="*/ 14861 w 147177"/>
                <a:gd name="connsiteY1" fmla="*/ 0 h 376945"/>
                <a:gd name="connsiteX2" fmla="*/ 0 w 147177"/>
                <a:gd name="connsiteY2" fmla="*/ 14861 h 376945"/>
                <a:gd name="connsiteX3" fmla="*/ 0 w 147177"/>
                <a:gd name="connsiteY3" fmla="*/ 362085 h 376945"/>
                <a:gd name="connsiteX4" fmla="*/ 14861 w 147177"/>
                <a:gd name="connsiteY4" fmla="*/ 376945 h 376945"/>
                <a:gd name="connsiteX5" fmla="*/ 132317 w 147177"/>
                <a:gd name="connsiteY5" fmla="*/ 376945 h 376945"/>
                <a:gd name="connsiteX6" fmla="*/ 147177 w 147177"/>
                <a:gd name="connsiteY6" fmla="*/ 362085 h 376945"/>
                <a:gd name="connsiteX7" fmla="*/ 147177 w 147177"/>
                <a:gd name="connsiteY7" fmla="*/ 14861 h 376945"/>
                <a:gd name="connsiteX8" fmla="*/ 132317 w 147177"/>
                <a:gd name="connsiteY8" fmla="*/ 0 h 376945"/>
                <a:gd name="connsiteX9" fmla="*/ 117456 w 147177"/>
                <a:gd name="connsiteY9" fmla="*/ 347224 h 376945"/>
                <a:gd name="connsiteX10" fmla="*/ 29721 w 147177"/>
                <a:gd name="connsiteY10" fmla="*/ 347224 h 376945"/>
                <a:gd name="connsiteX11" fmla="*/ 29721 w 147177"/>
                <a:gd name="connsiteY11" fmla="*/ 29864 h 376945"/>
                <a:gd name="connsiteX12" fmla="*/ 117456 w 147177"/>
                <a:gd name="connsiteY12" fmla="*/ 29864 h 376945"/>
                <a:gd name="connsiteX13" fmla="*/ 117456 w 147177"/>
                <a:gd name="connsiteY13" fmla="*/ 347224 h 37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177" h="376945">
                  <a:moveTo>
                    <a:pt x="132317" y="0"/>
                  </a:moveTo>
                  <a:lnTo>
                    <a:pt x="14861" y="0"/>
                  </a:lnTo>
                  <a:cubicBezTo>
                    <a:pt x="6001" y="0"/>
                    <a:pt x="0" y="7430"/>
                    <a:pt x="0" y="14861"/>
                  </a:cubicBezTo>
                  <a:lnTo>
                    <a:pt x="0" y="362085"/>
                  </a:lnTo>
                  <a:cubicBezTo>
                    <a:pt x="0" y="371087"/>
                    <a:pt x="7430" y="376945"/>
                    <a:pt x="14861" y="376945"/>
                  </a:cubicBezTo>
                  <a:lnTo>
                    <a:pt x="132317" y="376945"/>
                  </a:lnTo>
                  <a:cubicBezTo>
                    <a:pt x="139747" y="376945"/>
                    <a:pt x="147177" y="370944"/>
                    <a:pt x="147177" y="362085"/>
                  </a:cubicBezTo>
                  <a:lnTo>
                    <a:pt x="147177" y="14861"/>
                  </a:lnTo>
                  <a:cubicBezTo>
                    <a:pt x="147177" y="6001"/>
                    <a:pt x="139747" y="0"/>
                    <a:pt x="132317" y="0"/>
                  </a:cubicBezTo>
                  <a:close/>
                  <a:moveTo>
                    <a:pt x="117456" y="347224"/>
                  </a:moveTo>
                  <a:lnTo>
                    <a:pt x="29721" y="347224"/>
                  </a:lnTo>
                  <a:lnTo>
                    <a:pt x="29721" y="29864"/>
                  </a:lnTo>
                  <a:lnTo>
                    <a:pt x="117456" y="29864"/>
                  </a:lnTo>
                  <a:lnTo>
                    <a:pt x="117456" y="347224"/>
                  </a:ln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44" name="Freeform 43">
              <a:extLst>
                <a:ext uri="{FF2B5EF4-FFF2-40B4-BE49-F238E27FC236}">
                  <a16:creationId xmlns:a16="http://schemas.microsoft.com/office/drawing/2014/main" id="{AA16AD6C-19B5-9A46-A7D6-D6BB0DBEB249}"/>
                </a:ext>
              </a:extLst>
            </p:cNvPr>
            <p:cNvSpPr/>
            <p:nvPr/>
          </p:nvSpPr>
          <p:spPr>
            <a:xfrm>
              <a:off x="9023255" y="1500384"/>
              <a:ext cx="147177" cy="326362"/>
            </a:xfrm>
            <a:custGeom>
              <a:avLst/>
              <a:gdLst>
                <a:gd name="connsiteX0" fmla="*/ 132317 w 147177"/>
                <a:gd name="connsiteY0" fmla="*/ 0 h 326362"/>
                <a:gd name="connsiteX1" fmla="*/ 14861 w 147177"/>
                <a:gd name="connsiteY1" fmla="*/ 0 h 326362"/>
                <a:gd name="connsiteX2" fmla="*/ 0 w 147177"/>
                <a:gd name="connsiteY2" fmla="*/ 14861 h 326362"/>
                <a:gd name="connsiteX3" fmla="*/ 0 w 147177"/>
                <a:gd name="connsiteY3" fmla="*/ 311502 h 326362"/>
                <a:gd name="connsiteX4" fmla="*/ 14861 w 147177"/>
                <a:gd name="connsiteY4" fmla="*/ 326362 h 326362"/>
                <a:gd name="connsiteX5" fmla="*/ 132317 w 147177"/>
                <a:gd name="connsiteY5" fmla="*/ 326362 h 326362"/>
                <a:gd name="connsiteX6" fmla="*/ 147177 w 147177"/>
                <a:gd name="connsiteY6" fmla="*/ 311502 h 326362"/>
                <a:gd name="connsiteX7" fmla="*/ 147177 w 147177"/>
                <a:gd name="connsiteY7" fmla="*/ 14861 h 326362"/>
                <a:gd name="connsiteX8" fmla="*/ 132317 w 147177"/>
                <a:gd name="connsiteY8" fmla="*/ 0 h 326362"/>
                <a:gd name="connsiteX9" fmla="*/ 117456 w 147177"/>
                <a:gd name="connsiteY9" fmla="*/ 296498 h 326362"/>
                <a:gd name="connsiteX10" fmla="*/ 29721 w 147177"/>
                <a:gd name="connsiteY10" fmla="*/ 296498 h 326362"/>
                <a:gd name="connsiteX11" fmla="*/ 29721 w 147177"/>
                <a:gd name="connsiteY11" fmla="*/ 29721 h 326362"/>
                <a:gd name="connsiteX12" fmla="*/ 117456 w 147177"/>
                <a:gd name="connsiteY12" fmla="*/ 29721 h 326362"/>
                <a:gd name="connsiteX13" fmla="*/ 117456 w 147177"/>
                <a:gd name="connsiteY13" fmla="*/ 296498 h 32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177" h="326362">
                  <a:moveTo>
                    <a:pt x="132317" y="0"/>
                  </a:moveTo>
                  <a:lnTo>
                    <a:pt x="14861" y="0"/>
                  </a:lnTo>
                  <a:cubicBezTo>
                    <a:pt x="6001" y="0"/>
                    <a:pt x="0" y="7430"/>
                    <a:pt x="0" y="14861"/>
                  </a:cubicBezTo>
                  <a:lnTo>
                    <a:pt x="0" y="311502"/>
                  </a:lnTo>
                  <a:cubicBezTo>
                    <a:pt x="0" y="320504"/>
                    <a:pt x="7430" y="326362"/>
                    <a:pt x="14861" y="326362"/>
                  </a:cubicBezTo>
                  <a:lnTo>
                    <a:pt x="132317" y="326362"/>
                  </a:lnTo>
                  <a:cubicBezTo>
                    <a:pt x="139747" y="326362"/>
                    <a:pt x="147177" y="320361"/>
                    <a:pt x="147177" y="311502"/>
                  </a:cubicBezTo>
                  <a:lnTo>
                    <a:pt x="147177" y="14861"/>
                  </a:lnTo>
                  <a:cubicBezTo>
                    <a:pt x="147177" y="5859"/>
                    <a:pt x="139747" y="0"/>
                    <a:pt x="132317" y="0"/>
                  </a:cubicBezTo>
                  <a:close/>
                  <a:moveTo>
                    <a:pt x="117456" y="296498"/>
                  </a:moveTo>
                  <a:lnTo>
                    <a:pt x="29721" y="296498"/>
                  </a:lnTo>
                  <a:lnTo>
                    <a:pt x="29721" y="29721"/>
                  </a:lnTo>
                  <a:lnTo>
                    <a:pt x="117456" y="29721"/>
                  </a:lnTo>
                  <a:lnTo>
                    <a:pt x="117456" y="296498"/>
                  </a:ln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45" name="Freeform 44">
              <a:extLst>
                <a:ext uri="{FF2B5EF4-FFF2-40B4-BE49-F238E27FC236}">
                  <a16:creationId xmlns:a16="http://schemas.microsoft.com/office/drawing/2014/main" id="{F0567A51-7788-184A-B304-09E0EA7806C5}"/>
                </a:ext>
              </a:extLst>
            </p:cNvPr>
            <p:cNvSpPr/>
            <p:nvPr/>
          </p:nvSpPr>
          <p:spPr>
            <a:xfrm>
              <a:off x="9399576" y="1126582"/>
              <a:ext cx="323909" cy="700021"/>
            </a:xfrm>
            <a:custGeom>
              <a:avLst/>
              <a:gdLst>
                <a:gd name="connsiteX0" fmla="*/ 321129 w 323909"/>
                <a:gd name="connsiteY0" fmla="*/ 209763 h 700021"/>
                <a:gd name="connsiteX1" fmla="*/ 173951 w 323909"/>
                <a:gd name="connsiteY1" fmla="*/ 5573 h 700021"/>
                <a:gd name="connsiteX2" fmla="*/ 150231 w 323909"/>
                <a:gd name="connsiteY2" fmla="*/ 5573 h 700021"/>
                <a:gd name="connsiteX3" fmla="*/ 3054 w 323909"/>
                <a:gd name="connsiteY3" fmla="*/ 209763 h 700021"/>
                <a:gd name="connsiteX4" fmla="*/ 14914 w 323909"/>
                <a:gd name="connsiteY4" fmla="*/ 232054 h 700021"/>
                <a:gd name="connsiteX5" fmla="*/ 87788 w 323909"/>
                <a:gd name="connsiteY5" fmla="*/ 232054 h 700021"/>
                <a:gd name="connsiteX6" fmla="*/ 87788 w 323909"/>
                <a:gd name="connsiteY6" fmla="*/ 685161 h 700021"/>
                <a:gd name="connsiteX7" fmla="*/ 102649 w 323909"/>
                <a:gd name="connsiteY7" fmla="*/ 700021 h 700021"/>
                <a:gd name="connsiteX8" fmla="*/ 220105 w 323909"/>
                <a:gd name="connsiteY8" fmla="*/ 700021 h 700021"/>
                <a:gd name="connsiteX9" fmla="*/ 236394 w 323909"/>
                <a:gd name="connsiteY9" fmla="*/ 685161 h 700021"/>
                <a:gd name="connsiteX10" fmla="*/ 236394 w 323909"/>
                <a:gd name="connsiteY10" fmla="*/ 232197 h 700021"/>
                <a:gd name="connsiteX11" fmla="*/ 309269 w 323909"/>
                <a:gd name="connsiteY11" fmla="*/ 232197 h 700021"/>
                <a:gd name="connsiteX12" fmla="*/ 321129 w 323909"/>
                <a:gd name="connsiteY12" fmla="*/ 209763 h 700021"/>
                <a:gd name="connsiteX13" fmla="*/ 219962 w 323909"/>
                <a:gd name="connsiteY13" fmla="*/ 202333 h 700021"/>
                <a:gd name="connsiteX14" fmla="*/ 205101 w 323909"/>
                <a:gd name="connsiteY14" fmla="*/ 217194 h 700021"/>
                <a:gd name="connsiteX15" fmla="*/ 205101 w 323909"/>
                <a:gd name="connsiteY15" fmla="*/ 670300 h 700021"/>
                <a:gd name="connsiteX16" fmla="*/ 117367 w 323909"/>
                <a:gd name="connsiteY16" fmla="*/ 670300 h 700021"/>
                <a:gd name="connsiteX17" fmla="*/ 115938 w 323909"/>
                <a:gd name="connsiteY17" fmla="*/ 670300 h 700021"/>
                <a:gd name="connsiteX18" fmla="*/ 115938 w 323909"/>
                <a:gd name="connsiteY18" fmla="*/ 217194 h 700021"/>
                <a:gd name="connsiteX19" fmla="*/ 101077 w 323909"/>
                <a:gd name="connsiteY19" fmla="*/ 202333 h 700021"/>
                <a:gd name="connsiteX20" fmla="*/ 41635 w 323909"/>
                <a:gd name="connsiteY20" fmla="*/ 202333 h 700021"/>
                <a:gd name="connsiteX21" fmla="*/ 160520 w 323909"/>
                <a:gd name="connsiteY21" fmla="*/ 38438 h 700021"/>
                <a:gd name="connsiteX22" fmla="*/ 279405 w 323909"/>
                <a:gd name="connsiteY22" fmla="*/ 202333 h 700021"/>
                <a:gd name="connsiteX23" fmla="*/ 219962 w 323909"/>
                <a:gd name="connsiteY23" fmla="*/ 202333 h 70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909" h="700021">
                  <a:moveTo>
                    <a:pt x="321129" y="209763"/>
                  </a:moveTo>
                  <a:lnTo>
                    <a:pt x="173951" y="5573"/>
                  </a:lnTo>
                  <a:cubicBezTo>
                    <a:pt x="167950" y="-1858"/>
                    <a:pt x="156090" y="-1858"/>
                    <a:pt x="150231" y="5573"/>
                  </a:cubicBezTo>
                  <a:lnTo>
                    <a:pt x="3054" y="209763"/>
                  </a:lnTo>
                  <a:cubicBezTo>
                    <a:pt x="-2947" y="218194"/>
                    <a:pt x="-661" y="232054"/>
                    <a:pt x="14914" y="232054"/>
                  </a:cubicBezTo>
                  <a:lnTo>
                    <a:pt x="87788" y="232054"/>
                  </a:lnTo>
                  <a:lnTo>
                    <a:pt x="87788" y="685161"/>
                  </a:lnTo>
                  <a:cubicBezTo>
                    <a:pt x="87788" y="694163"/>
                    <a:pt x="95219" y="700021"/>
                    <a:pt x="102649" y="700021"/>
                  </a:cubicBezTo>
                  <a:lnTo>
                    <a:pt x="220105" y="700021"/>
                  </a:lnTo>
                  <a:cubicBezTo>
                    <a:pt x="227535" y="700021"/>
                    <a:pt x="234966" y="694020"/>
                    <a:pt x="236394" y="685161"/>
                  </a:cubicBezTo>
                  <a:lnTo>
                    <a:pt x="236394" y="232197"/>
                  </a:lnTo>
                  <a:lnTo>
                    <a:pt x="309269" y="232197"/>
                  </a:lnTo>
                  <a:cubicBezTo>
                    <a:pt x="323844" y="232197"/>
                    <a:pt x="326987" y="217337"/>
                    <a:pt x="321129" y="209763"/>
                  </a:cubicBezTo>
                  <a:close/>
                  <a:moveTo>
                    <a:pt x="219962" y="202333"/>
                  </a:moveTo>
                  <a:cubicBezTo>
                    <a:pt x="211103" y="202333"/>
                    <a:pt x="205101" y="209763"/>
                    <a:pt x="205101" y="217194"/>
                  </a:cubicBezTo>
                  <a:lnTo>
                    <a:pt x="205101" y="670300"/>
                  </a:lnTo>
                  <a:lnTo>
                    <a:pt x="117367" y="670300"/>
                  </a:lnTo>
                  <a:lnTo>
                    <a:pt x="115938" y="670300"/>
                  </a:lnTo>
                  <a:lnTo>
                    <a:pt x="115938" y="217194"/>
                  </a:lnTo>
                  <a:cubicBezTo>
                    <a:pt x="115938" y="208192"/>
                    <a:pt x="108507" y="202333"/>
                    <a:pt x="101077" y="202333"/>
                  </a:cubicBezTo>
                  <a:lnTo>
                    <a:pt x="41635" y="202333"/>
                  </a:lnTo>
                  <a:lnTo>
                    <a:pt x="160520" y="38438"/>
                  </a:lnTo>
                  <a:lnTo>
                    <a:pt x="279405" y="202333"/>
                  </a:lnTo>
                  <a:lnTo>
                    <a:pt x="219962" y="202333"/>
                  </a:ln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grpSp>
        <p:nvGrpSpPr>
          <p:cNvPr id="46" name="Graphic 113">
            <a:extLst>
              <a:ext uri="{FF2B5EF4-FFF2-40B4-BE49-F238E27FC236}">
                <a16:creationId xmlns:a16="http://schemas.microsoft.com/office/drawing/2014/main" id="{A323ABE0-6E6B-2447-87B0-C8F021FE1D25}"/>
              </a:ext>
            </a:extLst>
          </p:cNvPr>
          <p:cNvGrpSpPr/>
          <p:nvPr/>
        </p:nvGrpSpPr>
        <p:grpSpPr>
          <a:xfrm>
            <a:off x="5260441" y="2425373"/>
            <a:ext cx="579444" cy="541911"/>
            <a:chOff x="566250" y="1127080"/>
            <a:chExt cx="700164" cy="700021"/>
          </a:xfrm>
          <a:solidFill>
            <a:schemeClr val="bg1"/>
          </a:solidFill>
        </p:grpSpPr>
        <p:sp>
          <p:nvSpPr>
            <p:cNvPr id="47" name="Freeform 46">
              <a:extLst>
                <a:ext uri="{FF2B5EF4-FFF2-40B4-BE49-F238E27FC236}">
                  <a16:creationId xmlns:a16="http://schemas.microsoft.com/office/drawing/2014/main" id="{30EB24D2-160A-B545-8776-E7CCCFED6CB8}"/>
                </a:ext>
              </a:extLst>
            </p:cNvPr>
            <p:cNvSpPr/>
            <p:nvPr/>
          </p:nvSpPr>
          <p:spPr>
            <a:xfrm>
              <a:off x="566250" y="1228676"/>
              <a:ext cx="592424" cy="598425"/>
            </a:xfrm>
            <a:custGeom>
              <a:avLst/>
              <a:gdLst>
                <a:gd name="connsiteX0" fmla="*/ 314645 w 592424"/>
                <a:gd name="connsiteY0" fmla="*/ 274350 h 598425"/>
                <a:gd name="connsiteX1" fmla="*/ 396664 w 592424"/>
                <a:gd name="connsiteY1" fmla="*/ 17718 h 598425"/>
                <a:gd name="connsiteX2" fmla="*/ 296212 w 592424"/>
                <a:gd name="connsiteY2" fmla="*/ 0 h 598425"/>
                <a:gd name="connsiteX3" fmla="*/ 0 w 592424"/>
                <a:gd name="connsiteY3" fmla="*/ 299213 h 598425"/>
                <a:gd name="connsiteX4" fmla="*/ 296212 w 592424"/>
                <a:gd name="connsiteY4" fmla="*/ 598426 h 598425"/>
                <a:gd name="connsiteX5" fmla="*/ 592425 w 592424"/>
                <a:gd name="connsiteY5" fmla="*/ 299213 h 598425"/>
                <a:gd name="connsiteX6" fmla="*/ 579850 w 592424"/>
                <a:gd name="connsiteY6" fmla="*/ 212764 h 598425"/>
                <a:gd name="connsiteX7" fmla="*/ 314645 w 592424"/>
                <a:gd name="connsiteY7" fmla="*/ 274350 h 598425"/>
                <a:gd name="connsiteX8" fmla="*/ 296212 w 592424"/>
                <a:gd name="connsiteY8" fmla="*/ 572563 h 598425"/>
                <a:gd name="connsiteX9" fmla="*/ 25720 w 592424"/>
                <a:gd name="connsiteY9" fmla="*/ 299356 h 598425"/>
                <a:gd name="connsiteX10" fmla="*/ 296212 w 592424"/>
                <a:gd name="connsiteY10" fmla="*/ 26149 h 598425"/>
                <a:gd name="connsiteX11" fmla="*/ 361942 w 592424"/>
                <a:gd name="connsiteY11" fmla="*/ 34294 h 598425"/>
                <a:gd name="connsiteX12" fmla="*/ 271064 w 592424"/>
                <a:gd name="connsiteY12" fmla="*/ 318503 h 598425"/>
                <a:gd name="connsiteX13" fmla="*/ 562418 w 592424"/>
                <a:gd name="connsiteY13" fmla="*/ 250916 h 598425"/>
                <a:gd name="connsiteX14" fmla="*/ 566704 w 592424"/>
                <a:gd name="connsiteY14" fmla="*/ 299356 h 598425"/>
                <a:gd name="connsiteX15" fmla="*/ 296212 w 592424"/>
                <a:gd name="connsiteY15" fmla="*/ 572563 h 5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424" h="598425">
                  <a:moveTo>
                    <a:pt x="314645" y="274350"/>
                  </a:moveTo>
                  <a:lnTo>
                    <a:pt x="396664" y="17718"/>
                  </a:lnTo>
                  <a:cubicBezTo>
                    <a:pt x="365228" y="6287"/>
                    <a:pt x="331506" y="0"/>
                    <a:pt x="296212" y="0"/>
                  </a:cubicBezTo>
                  <a:cubicBezTo>
                    <a:pt x="132603" y="0"/>
                    <a:pt x="0" y="134031"/>
                    <a:pt x="0" y="299213"/>
                  </a:cubicBezTo>
                  <a:cubicBezTo>
                    <a:pt x="0" y="464395"/>
                    <a:pt x="132603" y="598426"/>
                    <a:pt x="296212" y="598426"/>
                  </a:cubicBezTo>
                  <a:cubicBezTo>
                    <a:pt x="459822" y="598426"/>
                    <a:pt x="592425" y="464395"/>
                    <a:pt x="592425" y="299213"/>
                  </a:cubicBezTo>
                  <a:cubicBezTo>
                    <a:pt x="592425" y="269206"/>
                    <a:pt x="587995" y="240199"/>
                    <a:pt x="579850" y="212764"/>
                  </a:cubicBezTo>
                  <a:lnTo>
                    <a:pt x="314645" y="274350"/>
                  </a:lnTo>
                  <a:close/>
                  <a:moveTo>
                    <a:pt x="296212" y="572563"/>
                  </a:moveTo>
                  <a:cubicBezTo>
                    <a:pt x="146892" y="572563"/>
                    <a:pt x="25720" y="450248"/>
                    <a:pt x="25720" y="299356"/>
                  </a:cubicBezTo>
                  <a:cubicBezTo>
                    <a:pt x="25720" y="148463"/>
                    <a:pt x="146749" y="26149"/>
                    <a:pt x="296212" y="26149"/>
                  </a:cubicBezTo>
                  <a:cubicBezTo>
                    <a:pt x="318932" y="26149"/>
                    <a:pt x="340794" y="29007"/>
                    <a:pt x="361942" y="34294"/>
                  </a:cubicBezTo>
                  <a:lnTo>
                    <a:pt x="271064" y="318503"/>
                  </a:lnTo>
                  <a:lnTo>
                    <a:pt x="562418" y="250916"/>
                  </a:lnTo>
                  <a:cubicBezTo>
                    <a:pt x="565275" y="266634"/>
                    <a:pt x="566704" y="282781"/>
                    <a:pt x="566704" y="299356"/>
                  </a:cubicBezTo>
                  <a:cubicBezTo>
                    <a:pt x="566704" y="450248"/>
                    <a:pt x="445676" y="572563"/>
                    <a:pt x="296212" y="572563"/>
                  </a:cubicBez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48" name="Freeform 47">
              <a:extLst>
                <a:ext uri="{FF2B5EF4-FFF2-40B4-BE49-F238E27FC236}">
                  <a16:creationId xmlns:a16="http://schemas.microsoft.com/office/drawing/2014/main" id="{2C13777F-81D0-E543-AEBF-62672F94F688}"/>
                </a:ext>
              </a:extLst>
            </p:cNvPr>
            <p:cNvSpPr/>
            <p:nvPr/>
          </p:nvSpPr>
          <p:spPr>
            <a:xfrm>
              <a:off x="956770" y="1127080"/>
              <a:ext cx="309644" cy="306786"/>
            </a:xfrm>
            <a:custGeom>
              <a:avLst/>
              <a:gdLst>
                <a:gd name="connsiteX0" fmla="*/ 309644 w 309644"/>
                <a:gd name="connsiteY0" fmla="*/ 236055 h 306786"/>
                <a:gd name="connsiteX1" fmla="*/ 90878 w 309644"/>
                <a:gd name="connsiteY1" fmla="*/ 0 h 306786"/>
                <a:gd name="connsiteX2" fmla="*/ 0 w 309644"/>
                <a:gd name="connsiteY2" fmla="*/ 306786 h 306786"/>
                <a:gd name="connsiteX3" fmla="*/ 309644 w 309644"/>
                <a:gd name="connsiteY3" fmla="*/ 236055 h 306786"/>
                <a:gd name="connsiteX4" fmla="*/ 110169 w 309644"/>
                <a:gd name="connsiteY4" fmla="*/ 35723 h 306786"/>
                <a:gd name="connsiteX5" fmla="*/ 274350 w 309644"/>
                <a:gd name="connsiteY5" fmla="*/ 214479 h 306786"/>
                <a:gd name="connsiteX6" fmla="*/ 41581 w 309644"/>
                <a:gd name="connsiteY6" fmla="*/ 267634 h 306786"/>
                <a:gd name="connsiteX7" fmla="*/ 110169 w 309644"/>
                <a:gd name="connsiteY7" fmla="*/ 35723 h 30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44" h="306786">
                  <a:moveTo>
                    <a:pt x="309644" y="236055"/>
                  </a:moveTo>
                  <a:cubicBezTo>
                    <a:pt x="262919" y="30864"/>
                    <a:pt x="90878" y="0"/>
                    <a:pt x="90878" y="0"/>
                  </a:cubicBezTo>
                  <a:lnTo>
                    <a:pt x="0" y="306786"/>
                  </a:lnTo>
                  <a:lnTo>
                    <a:pt x="309644" y="236055"/>
                  </a:lnTo>
                  <a:close/>
                  <a:moveTo>
                    <a:pt x="110169" y="35723"/>
                  </a:moveTo>
                  <a:cubicBezTo>
                    <a:pt x="209621" y="70874"/>
                    <a:pt x="254488" y="151178"/>
                    <a:pt x="274350" y="214479"/>
                  </a:cubicBezTo>
                  <a:lnTo>
                    <a:pt x="41581" y="267634"/>
                  </a:lnTo>
                  <a:lnTo>
                    <a:pt x="110169" y="35723"/>
                  </a:ln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grpSp>
        <p:nvGrpSpPr>
          <p:cNvPr id="49" name="Graphic 103">
            <a:extLst>
              <a:ext uri="{FF2B5EF4-FFF2-40B4-BE49-F238E27FC236}">
                <a16:creationId xmlns:a16="http://schemas.microsoft.com/office/drawing/2014/main" id="{E86D2780-2FC4-C249-A636-91361EDFE928}"/>
              </a:ext>
            </a:extLst>
          </p:cNvPr>
          <p:cNvGrpSpPr/>
          <p:nvPr/>
        </p:nvGrpSpPr>
        <p:grpSpPr>
          <a:xfrm>
            <a:off x="6861090" y="3353765"/>
            <a:ext cx="589360" cy="596234"/>
            <a:chOff x="3701821" y="3210884"/>
            <a:chExt cx="700080" cy="700164"/>
          </a:xfrm>
          <a:solidFill>
            <a:schemeClr val="bg1"/>
          </a:solidFill>
        </p:grpSpPr>
        <p:sp>
          <p:nvSpPr>
            <p:cNvPr id="50" name="Freeform 49">
              <a:extLst>
                <a:ext uri="{FF2B5EF4-FFF2-40B4-BE49-F238E27FC236}">
                  <a16:creationId xmlns:a16="http://schemas.microsoft.com/office/drawing/2014/main" id="{C95E701C-46DE-8442-AF78-164E1DD41DA2}"/>
                </a:ext>
              </a:extLst>
            </p:cNvPr>
            <p:cNvSpPr/>
            <p:nvPr/>
          </p:nvSpPr>
          <p:spPr>
            <a:xfrm>
              <a:off x="3806191" y="3210884"/>
              <a:ext cx="178650" cy="179184"/>
            </a:xfrm>
            <a:custGeom>
              <a:avLst/>
              <a:gdLst>
                <a:gd name="connsiteX0" fmla="*/ 89307 w 178650"/>
                <a:gd name="connsiteY0" fmla="*/ 179185 h 179184"/>
                <a:gd name="connsiteX1" fmla="*/ 178613 w 178650"/>
                <a:gd name="connsiteY1" fmla="*/ 89592 h 179184"/>
                <a:gd name="connsiteX2" fmla="*/ 89307 w 178650"/>
                <a:gd name="connsiteY2" fmla="*/ 0 h 179184"/>
                <a:gd name="connsiteX3" fmla="*/ 0 w 178650"/>
                <a:gd name="connsiteY3" fmla="*/ 89592 h 179184"/>
                <a:gd name="connsiteX4" fmla="*/ 89307 w 178650"/>
                <a:gd name="connsiteY4" fmla="*/ 179185 h 179184"/>
                <a:gd name="connsiteX5" fmla="*/ 89307 w 178650"/>
                <a:gd name="connsiteY5" fmla="*/ 28435 h 179184"/>
                <a:gd name="connsiteX6" fmla="*/ 150321 w 178650"/>
                <a:gd name="connsiteY6" fmla="*/ 89592 h 179184"/>
                <a:gd name="connsiteX7" fmla="*/ 89307 w 178650"/>
                <a:gd name="connsiteY7" fmla="*/ 150750 h 179184"/>
                <a:gd name="connsiteX8" fmla="*/ 28292 w 178650"/>
                <a:gd name="connsiteY8" fmla="*/ 89592 h 179184"/>
                <a:gd name="connsiteX9" fmla="*/ 89307 w 178650"/>
                <a:gd name="connsiteY9" fmla="*/ 28435 h 17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650" h="179184">
                  <a:moveTo>
                    <a:pt x="89307" y="179185"/>
                  </a:moveTo>
                  <a:cubicBezTo>
                    <a:pt x="139890" y="179185"/>
                    <a:pt x="180042" y="138890"/>
                    <a:pt x="178613" y="89592"/>
                  </a:cubicBezTo>
                  <a:cubicBezTo>
                    <a:pt x="178613" y="40295"/>
                    <a:pt x="138461" y="0"/>
                    <a:pt x="89307" y="0"/>
                  </a:cubicBezTo>
                  <a:cubicBezTo>
                    <a:pt x="40152" y="0"/>
                    <a:pt x="0" y="40295"/>
                    <a:pt x="0" y="89592"/>
                  </a:cubicBezTo>
                  <a:cubicBezTo>
                    <a:pt x="0" y="138890"/>
                    <a:pt x="40152" y="179185"/>
                    <a:pt x="89307" y="179185"/>
                  </a:cubicBezTo>
                  <a:close/>
                  <a:moveTo>
                    <a:pt x="89307" y="28435"/>
                  </a:moveTo>
                  <a:cubicBezTo>
                    <a:pt x="123457" y="28435"/>
                    <a:pt x="150321" y="55299"/>
                    <a:pt x="150321" y="89592"/>
                  </a:cubicBezTo>
                  <a:cubicBezTo>
                    <a:pt x="150321" y="123886"/>
                    <a:pt x="123600" y="150750"/>
                    <a:pt x="89307" y="150750"/>
                  </a:cubicBezTo>
                  <a:cubicBezTo>
                    <a:pt x="55156" y="150750"/>
                    <a:pt x="28292" y="123886"/>
                    <a:pt x="28292" y="89592"/>
                  </a:cubicBezTo>
                  <a:cubicBezTo>
                    <a:pt x="28292" y="55299"/>
                    <a:pt x="55013" y="28435"/>
                    <a:pt x="89307" y="28435"/>
                  </a:cubicBez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51" name="Freeform 50">
              <a:extLst>
                <a:ext uri="{FF2B5EF4-FFF2-40B4-BE49-F238E27FC236}">
                  <a16:creationId xmlns:a16="http://schemas.microsoft.com/office/drawing/2014/main" id="{6602ED39-319E-8244-A434-94A359039ABC}"/>
                </a:ext>
              </a:extLst>
            </p:cNvPr>
            <p:cNvSpPr/>
            <p:nvPr/>
          </p:nvSpPr>
          <p:spPr>
            <a:xfrm>
              <a:off x="3701821" y="3403930"/>
              <a:ext cx="385661" cy="506975"/>
            </a:xfrm>
            <a:custGeom>
              <a:avLst/>
              <a:gdLst>
                <a:gd name="connsiteX0" fmla="*/ 329851 w 385661"/>
                <a:gd name="connsiteY0" fmla="*/ 48011 h 506975"/>
                <a:gd name="connsiteX1" fmla="*/ 252547 w 385661"/>
                <a:gd name="connsiteY1" fmla="*/ 0 h 506975"/>
                <a:gd name="connsiteX2" fmla="*/ 192676 w 385661"/>
                <a:gd name="connsiteY2" fmla="*/ 0 h 506975"/>
                <a:gd name="connsiteX3" fmla="*/ 132804 w 385661"/>
                <a:gd name="connsiteY3" fmla="*/ 0 h 506975"/>
                <a:gd name="connsiteX4" fmla="*/ 55501 w 385661"/>
                <a:gd name="connsiteY4" fmla="*/ 48011 h 506975"/>
                <a:gd name="connsiteX5" fmla="*/ 4917 w 385661"/>
                <a:gd name="connsiteY5" fmla="*/ 151178 h 506975"/>
                <a:gd name="connsiteX6" fmla="*/ 27208 w 385661"/>
                <a:gd name="connsiteY6" fmla="*/ 212193 h 506975"/>
                <a:gd name="connsiteX7" fmla="*/ 74791 w 385661"/>
                <a:gd name="connsiteY7" fmla="*/ 207763 h 506975"/>
                <a:gd name="connsiteX8" fmla="*/ 74791 w 385661"/>
                <a:gd name="connsiteY8" fmla="*/ 454678 h 506975"/>
                <a:gd name="connsiteX9" fmla="*/ 128375 w 385661"/>
                <a:gd name="connsiteY9" fmla="*/ 506976 h 506975"/>
                <a:gd name="connsiteX10" fmla="*/ 181959 w 385661"/>
                <a:gd name="connsiteY10" fmla="*/ 454678 h 506975"/>
                <a:gd name="connsiteX11" fmla="*/ 181959 w 385661"/>
                <a:gd name="connsiteY11" fmla="*/ 277494 h 506975"/>
                <a:gd name="connsiteX12" fmla="*/ 192819 w 385661"/>
                <a:gd name="connsiteY12" fmla="*/ 265919 h 506975"/>
                <a:gd name="connsiteX13" fmla="*/ 203678 w 385661"/>
                <a:gd name="connsiteY13" fmla="*/ 277494 h 506975"/>
                <a:gd name="connsiteX14" fmla="*/ 203678 w 385661"/>
                <a:gd name="connsiteY14" fmla="*/ 454678 h 506975"/>
                <a:gd name="connsiteX15" fmla="*/ 257262 w 385661"/>
                <a:gd name="connsiteY15" fmla="*/ 506976 h 506975"/>
                <a:gd name="connsiteX16" fmla="*/ 310846 w 385661"/>
                <a:gd name="connsiteY16" fmla="*/ 454678 h 506975"/>
                <a:gd name="connsiteX17" fmla="*/ 310846 w 385661"/>
                <a:gd name="connsiteY17" fmla="*/ 207906 h 506975"/>
                <a:gd name="connsiteX18" fmla="*/ 358429 w 385661"/>
                <a:gd name="connsiteY18" fmla="*/ 212335 h 506975"/>
                <a:gd name="connsiteX19" fmla="*/ 380720 w 385661"/>
                <a:gd name="connsiteY19" fmla="*/ 151321 h 506975"/>
                <a:gd name="connsiteX20" fmla="*/ 329851 w 385661"/>
                <a:gd name="connsiteY20" fmla="*/ 48011 h 506975"/>
                <a:gd name="connsiteX21" fmla="*/ 346283 w 385661"/>
                <a:gd name="connsiteY21" fmla="*/ 186044 h 506975"/>
                <a:gd name="connsiteX22" fmla="*/ 322420 w 385661"/>
                <a:gd name="connsiteY22" fmla="*/ 177327 h 506975"/>
                <a:gd name="connsiteX23" fmla="*/ 282268 w 385661"/>
                <a:gd name="connsiteY23" fmla="*/ 96022 h 506975"/>
                <a:gd name="connsiteX24" fmla="*/ 282268 w 385661"/>
                <a:gd name="connsiteY24" fmla="*/ 454821 h 506975"/>
                <a:gd name="connsiteX25" fmla="*/ 258405 w 385661"/>
                <a:gd name="connsiteY25" fmla="*/ 478112 h 506975"/>
                <a:gd name="connsiteX26" fmla="*/ 234543 w 385661"/>
                <a:gd name="connsiteY26" fmla="*/ 454821 h 506975"/>
                <a:gd name="connsiteX27" fmla="*/ 234543 w 385661"/>
                <a:gd name="connsiteY27" fmla="*/ 277636 h 506975"/>
                <a:gd name="connsiteX28" fmla="*/ 192533 w 385661"/>
                <a:gd name="connsiteY28" fmla="*/ 238484 h 506975"/>
                <a:gd name="connsiteX29" fmla="*/ 150523 w 385661"/>
                <a:gd name="connsiteY29" fmla="*/ 277636 h 506975"/>
                <a:gd name="connsiteX30" fmla="*/ 150523 w 385661"/>
                <a:gd name="connsiteY30" fmla="*/ 454821 h 506975"/>
                <a:gd name="connsiteX31" fmla="*/ 126660 w 385661"/>
                <a:gd name="connsiteY31" fmla="*/ 478112 h 506975"/>
                <a:gd name="connsiteX32" fmla="*/ 102940 w 385661"/>
                <a:gd name="connsiteY32" fmla="*/ 454821 h 506975"/>
                <a:gd name="connsiteX33" fmla="*/ 102940 w 385661"/>
                <a:gd name="connsiteY33" fmla="*/ 96022 h 506975"/>
                <a:gd name="connsiteX34" fmla="*/ 62788 w 385661"/>
                <a:gd name="connsiteY34" fmla="*/ 177327 h 506975"/>
                <a:gd name="connsiteX35" fmla="*/ 38925 w 385661"/>
                <a:gd name="connsiteY35" fmla="*/ 186044 h 506975"/>
                <a:gd name="connsiteX36" fmla="*/ 30066 w 385661"/>
                <a:gd name="connsiteY36" fmla="*/ 162752 h 506975"/>
                <a:gd name="connsiteX37" fmla="*/ 80649 w 385661"/>
                <a:gd name="connsiteY37" fmla="*/ 59585 h 506975"/>
                <a:gd name="connsiteX38" fmla="*/ 131233 w 385661"/>
                <a:gd name="connsiteY38" fmla="*/ 27578 h 506975"/>
                <a:gd name="connsiteX39" fmla="*/ 192676 w 385661"/>
                <a:gd name="connsiteY39" fmla="*/ 27578 h 506975"/>
                <a:gd name="connsiteX40" fmla="*/ 254119 w 385661"/>
                <a:gd name="connsiteY40" fmla="*/ 27578 h 506975"/>
                <a:gd name="connsiteX41" fmla="*/ 304702 w 385661"/>
                <a:gd name="connsiteY41" fmla="*/ 59585 h 506975"/>
                <a:gd name="connsiteX42" fmla="*/ 355285 w 385661"/>
                <a:gd name="connsiteY42" fmla="*/ 162752 h 506975"/>
                <a:gd name="connsiteX43" fmla="*/ 346283 w 385661"/>
                <a:gd name="connsiteY43" fmla="*/ 186044 h 50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661" h="506975">
                  <a:moveTo>
                    <a:pt x="329851" y="48011"/>
                  </a:moveTo>
                  <a:cubicBezTo>
                    <a:pt x="316419" y="19004"/>
                    <a:pt x="285269" y="0"/>
                    <a:pt x="252547" y="0"/>
                  </a:cubicBezTo>
                  <a:lnTo>
                    <a:pt x="192676" y="0"/>
                  </a:lnTo>
                  <a:lnTo>
                    <a:pt x="132804" y="0"/>
                  </a:lnTo>
                  <a:cubicBezTo>
                    <a:pt x="100083" y="0"/>
                    <a:pt x="68789" y="18862"/>
                    <a:pt x="55501" y="48011"/>
                  </a:cubicBezTo>
                  <a:lnTo>
                    <a:pt x="4917" y="151178"/>
                  </a:lnTo>
                  <a:cubicBezTo>
                    <a:pt x="-6943" y="173041"/>
                    <a:pt x="3488" y="200618"/>
                    <a:pt x="27208" y="212193"/>
                  </a:cubicBezTo>
                  <a:cubicBezTo>
                    <a:pt x="42069" y="219480"/>
                    <a:pt x="61359" y="216622"/>
                    <a:pt x="74791" y="207763"/>
                  </a:cubicBezTo>
                  <a:lnTo>
                    <a:pt x="74791" y="454678"/>
                  </a:lnTo>
                  <a:cubicBezTo>
                    <a:pt x="74791" y="483685"/>
                    <a:pt x="98654" y="506976"/>
                    <a:pt x="128375" y="506976"/>
                  </a:cubicBezTo>
                  <a:cubicBezTo>
                    <a:pt x="158096" y="506976"/>
                    <a:pt x="181959" y="483685"/>
                    <a:pt x="181959" y="454678"/>
                  </a:cubicBezTo>
                  <a:lnTo>
                    <a:pt x="181959" y="277494"/>
                  </a:lnTo>
                  <a:cubicBezTo>
                    <a:pt x="181959" y="270635"/>
                    <a:pt x="185960" y="266348"/>
                    <a:pt x="192819" y="265919"/>
                  </a:cubicBezTo>
                  <a:cubicBezTo>
                    <a:pt x="199677" y="266348"/>
                    <a:pt x="203678" y="270635"/>
                    <a:pt x="203678" y="277494"/>
                  </a:cubicBezTo>
                  <a:lnTo>
                    <a:pt x="203678" y="454678"/>
                  </a:lnTo>
                  <a:cubicBezTo>
                    <a:pt x="203678" y="483685"/>
                    <a:pt x="227541" y="506976"/>
                    <a:pt x="257262" y="506976"/>
                  </a:cubicBezTo>
                  <a:cubicBezTo>
                    <a:pt x="286983" y="506976"/>
                    <a:pt x="310846" y="483685"/>
                    <a:pt x="310846" y="454678"/>
                  </a:cubicBezTo>
                  <a:lnTo>
                    <a:pt x="310846" y="207906"/>
                  </a:lnTo>
                  <a:cubicBezTo>
                    <a:pt x="324278" y="216622"/>
                    <a:pt x="343568" y="219480"/>
                    <a:pt x="358429" y="212335"/>
                  </a:cubicBezTo>
                  <a:cubicBezTo>
                    <a:pt x="382292" y="200761"/>
                    <a:pt x="392580" y="173041"/>
                    <a:pt x="380720" y="151321"/>
                  </a:cubicBezTo>
                  <a:lnTo>
                    <a:pt x="329851" y="48011"/>
                  </a:lnTo>
                  <a:close/>
                  <a:moveTo>
                    <a:pt x="346283" y="186044"/>
                  </a:moveTo>
                  <a:cubicBezTo>
                    <a:pt x="337424" y="190473"/>
                    <a:pt x="325421" y="186044"/>
                    <a:pt x="322420" y="177327"/>
                  </a:cubicBezTo>
                  <a:lnTo>
                    <a:pt x="282268" y="96022"/>
                  </a:lnTo>
                  <a:lnTo>
                    <a:pt x="282268" y="454821"/>
                  </a:lnTo>
                  <a:cubicBezTo>
                    <a:pt x="282268" y="467967"/>
                    <a:pt x="271837" y="478112"/>
                    <a:pt x="258405" y="478112"/>
                  </a:cubicBezTo>
                  <a:cubicBezTo>
                    <a:pt x="244974" y="478112"/>
                    <a:pt x="234543" y="467967"/>
                    <a:pt x="234543" y="454821"/>
                  </a:cubicBezTo>
                  <a:lnTo>
                    <a:pt x="234543" y="277636"/>
                  </a:lnTo>
                  <a:cubicBezTo>
                    <a:pt x="231685" y="256203"/>
                    <a:pt x="214252" y="238913"/>
                    <a:pt x="192533" y="238484"/>
                  </a:cubicBezTo>
                  <a:cubicBezTo>
                    <a:pt x="170671" y="239056"/>
                    <a:pt x="153381" y="256203"/>
                    <a:pt x="150523" y="277636"/>
                  </a:cubicBezTo>
                  <a:lnTo>
                    <a:pt x="150523" y="454821"/>
                  </a:lnTo>
                  <a:cubicBezTo>
                    <a:pt x="150523" y="467967"/>
                    <a:pt x="140092" y="478112"/>
                    <a:pt x="126660" y="478112"/>
                  </a:cubicBezTo>
                  <a:cubicBezTo>
                    <a:pt x="113228" y="478112"/>
                    <a:pt x="102940" y="467824"/>
                    <a:pt x="102940" y="454821"/>
                  </a:cubicBezTo>
                  <a:lnTo>
                    <a:pt x="102940" y="96022"/>
                  </a:lnTo>
                  <a:lnTo>
                    <a:pt x="62788" y="177327"/>
                  </a:lnTo>
                  <a:cubicBezTo>
                    <a:pt x="59787" y="186044"/>
                    <a:pt x="47927" y="190473"/>
                    <a:pt x="38925" y="186044"/>
                  </a:cubicBezTo>
                  <a:cubicBezTo>
                    <a:pt x="30066" y="183186"/>
                    <a:pt x="25494" y="171469"/>
                    <a:pt x="30066" y="162752"/>
                  </a:cubicBezTo>
                  <a:lnTo>
                    <a:pt x="80649" y="59585"/>
                  </a:lnTo>
                  <a:cubicBezTo>
                    <a:pt x="89509" y="40724"/>
                    <a:pt x="108942" y="27578"/>
                    <a:pt x="131233" y="27578"/>
                  </a:cubicBezTo>
                  <a:lnTo>
                    <a:pt x="192676" y="27578"/>
                  </a:lnTo>
                  <a:lnTo>
                    <a:pt x="254119" y="27578"/>
                  </a:lnTo>
                  <a:cubicBezTo>
                    <a:pt x="276410" y="27578"/>
                    <a:pt x="295700" y="40724"/>
                    <a:pt x="304702" y="59585"/>
                  </a:cubicBezTo>
                  <a:lnTo>
                    <a:pt x="355285" y="162752"/>
                  </a:lnTo>
                  <a:cubicBezTo>
                    <a:pt x="359572" y="171469"/>
                    <a:pt x="355142" y="183186"/>
                    <a:pt x="346283" y="186044"/>
                  </a:cubicBez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52" name="Freeform 51">
              <a:extLst>
                <a:ext uri="{FF2B5EF4-FFF2-40B4-BE49-F238E27FC236}">
                  <a16:creationId xmlns:a16="http://schemas.microsoft.com/office/drawing/2014/main" id="{8EC68961-47D4-F24D-BA10-D2AB3BCB82A1}"/>
                </a:ext>
              </a:extLst>
            </p:cNvPr>
            <p:cNvSpPr/>
            <p:nvPr/>
          </p:nvSpPr>
          <p:spPr>
            <a:xfrm>
              <a:off x="4112548" y="3213885"/>
              <a:ext cx="289353" cy="697163"/>
            </a:xfrm>
            <a:custGeom>
              <a:avLst/>
              <a:gdLst>
                <a:gd name="connsiteX0" fmla="*/ 110454 w 289353"/>
                <a:gd name="connsiteY0" fmla="*/ 364228 h 697163"/>
                <a:gd name="connsiteX1" fmla="*/ 193474 w 289353"/>
                <a:gd name="connsiteY1" fmla="*/ 364228 h 697163"/>
                <a:gd name="connsiteX2" fmla="*/ 240199 w 289353"/>
                <a:gd name="connsiteY2" fmla="*/ 398522 h 697163"/>
                <a:gd name="connsiteX3" fmla="*/ 289354 w 289353"/>
                <a:gd name="connsiteY3" fmla="*/ 349225 h 697163"/>
                <a:gd name="connsiteX4" fmla="*/ 240199 w 289353"/>
                <a:gd name="connsiteY4" fmla="*/ 299927 h 697163"/>
                <a:gd name="connsiteX5" fmla="*/ 193474 w 289353"/>
                <a:gd name="connsiteY5" fmla="*/ 334221 h 697163"/>
                <a:gd name="connsiteX6" fmla="*/ 110454 w 289353"/>
                <a:gd name="connsiteY6" fmla="*/ 334221 h 697163"/>
                <a:gd name="connsiteX7" fmla="*/ 110454 w 289353"/>
                <a:gd name="connsiteY7" fmla="*/ 65730 h 697163"/>
                <a:gd name="connsiteX8" fmla="*/ 193903 w 289353"/>
                <a:gd name="connsiteY8" fmla="*/ 65730 h 697163"/>
                <a:gd name="connsiteX9" fmla="*/ 240056 w 289353"/>
                <a:gd name="connsiteY9" fmla="*/ 98595 h 697163"/>
                <a:gd name="connsiteX10" fmla="*/ 289211 w 289353"/>
                <a:gd name="connsiteY10" fmla="*/ 49297 h 697163"/>
                <a:gd name="connsiteX11" fmla="*/ 240056 w 289353"/>
                <a:gd name="connsiteY11" fmla="*/ 0 h 697163"/>
                <a:gd name="connsiteX12" fmla="*/ 192902 w 289353"/>
                <a:gd name="connsiteY12" fmla="*/ 35866 h 697163"/>
                <a:gd name="connsiteX13" fmla="*/ 80590 w 289353"/>
                <a:gd name="connsiteY13" fmla="*/ 35866 h 697163"/>
                <a:gd name="connsiteX14" fmla="*/ 80590 w 289353"/>
                <a:gd name="connsiteY14" fmla="*/ 334507 h 697163"/>
                <a:gd name="connsiteX15" fmla="*/ 0 w 289353"/>
                <a:gd name="connsiteY15" fmla="*/ 334507 h 697163"/>
                <a:gd name="connsiteX16" fmla="*/ 0 w 289353"/>
                <a:gd name="connsiteY16" fmla="*/ 364228 h 697163"/>
                <a:gd name="connsiteX17" fmla="*/ 80590 w 289353"/>
                <a:gd name="connsiteY17" fmla="*/ 364228 h 697163"/>
                <a:gd name="connsiteX18" fmla="*/ 80590 w 289353"/>
                <a:gd name="connsiteY18" fmla="*/ 662870 h 697163"/>
                <a:gd name="connsiteX19" fmla="*/ 193331 w 289353"/>
                <a:gd name="connsiteY19" fmla="*/ 662870 h 697163"/>
                <a:gd name="connsiteX20" fmla="*/ 240056 w 289353"/>
                <a:gd name="connsiteY20" fmla="*/ 697163 h 697163"/>
                <a:gd name="connsiteX21" fmla="*/ 289211 w 289353"/>
                <a:gd name="connsiteY21" fmla="*/ 647866 h 697163"/>
                <a:gd name="connsiteX22" fmla="*/ 240199 w 289353"/>
                <a:gd name="connsiteY22" fmla="*/ 598569 h 697163"/>
                <a:gd name="connsiteX23" fmla="*/ 193474 w 289353"/>
                <a:gd name="connsiteY23" fmla="*/ 632863 h 697163"/>
                <a:gd name="connsiteX24" fmla="*/ 110454 w 289353"/>
                <a:gd name="connsiteY24" fmla="*/ 632863 h 697163"/>
                <a:gd name="connsiteX25" fmla="*/ 110454 w 289353"/>
                <a:gd name="connsiteY25" fmla="*/ 364228 h 697163"/>
                <a:gd name="connsiteX26" fmla="*/ 240199 w 289353"/>
                <a:gd name="connsiteY26" fmla="*/ 329934 h 697163"/>
                <a:gd name="connsiteX27" fmla="*/ 259489 w 289353"/>
                <a:gd name="connsiteY27" fmla="*/ 349368 h 697163"/>
                <a:gd name="connsiteX28" fmla="*/ 240199 w 289353"/>
                <a:gd name="connsiteY28" fmla="*/ 368801 h 697163"/>
                <a:gd name="connsiteX29" fmla="*/ 220909 w 289353"/>
                <a:gd name="connsiteY29" fmla="*/ 349368 h 697163"/>
                <a:gd name="connsiteX30" fmla="*/ 240199 w 289353"/>
                <a:gd name="connsiteY30" fmla="*/ 329934 h 697163"/>
                <a:gd name="connsiteX31" fmla="*/ 240199 w 289353"/>
                <a:gd name="connsiteY31" fmla="*/ 31293 h 697163"/>
                <a:gd name="connsiteX32" fmla="*/ 259489 w 289353"/>
                <a:gd name="connsiteY32" fmla="*/ 50726 h 697163"/>
                <a:gd name="connsiteX33" fmla="*/ 240199 w 289353"/>
                <a:gd name="connsiteY33" fmla="*/ 70159 h 697163"/>
                <a:gd name="connsiteX34" fmla="*/ 220909 w 289353"/>
                <a:gd name="connsiteY34" fmla="*/ 50726 h 697163"/>
                <a:gd name="connsiteX35" fmla="*/ 240199 w 289353"/>
                <a:gd name="connsiteY35" fmla="*/ 31293 h 697163"/>
                <a:gd name="connsiteX36" fmla="*/ 240199 w 289353"/>
                <a:gd name="connsiteY36" fmla="*/ 628433 h 697163"/>
                <a:gd name="connsiteX37" fmla="*/ 259489 w 289353"/>
                <a:gd name="connsiteY37" fmla="*/ 647866 h 697163"/>
                <a:gd name="connsiteX38" fmla="*/ 240199 w 289353"/>
                <a:gd name="connsiteY38" fmla="*/ 667299 h 697163"/>
                <a:gd name="connsiteX39" fmla="*/ 220909 w 289353"/>
                <a:gd name="connsiteY39" fmla="*/ 647866 h 697163"/>
                <a:gd name="connsiteX40" fmla="*/ 240199 w 289353"/>
                <a:gd name="connsiteY40" fmla="*/ 628433 h 69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9353" h="697163">
                  <a:moveTo>
                    <a:pt x="110454" y="364228"/>
                  </a:moveTo>
                  <a:lnTo>
                    <a:pt x="193474" y="364228"/>
                  </a:lnTo>
                  <a:cubicBezTo>
                    <a:pt x="199904" y="383947"/>
                    <a:pt x="218623" y="398522"/>
                    <a:pt x="240199" y="398522"/>
                  </a:cubicBezTo>
                  <a:cubicBezTo>
                    <a:pt x="266920" y="398522"/>
                    <a:pt x="289354" y="376088"/>
                    <a:pt x="289354" y="349225"/>
                  </a:cubicBezTo>
                  <a:cubicBezTo>
                    <a:pt x="289354" y="322361"/>
                    <a:pt x="267063" y="299927"/>
                    <a:pt x="240199" y="299927"/>
                  </a:cubicBezTo>
                  <a:cubicBezTo>
                    <a:pt x="218623" y="299927"/>
                    <a:pt x="199904" y="314502"/>
                    <a:pt x="193474" y="334221"/>
                  </a:cubicBezTo>
                  <a:lnTo>
                    <a:pt x="110454" y="334221"/>
                  </a:lnTo>
                  <a:lnTo>
                    <a:pt x="110454" y="65730"/>
                  </a:lnTo>
                  <a:lnTo>
                    <a:pt x="193903" y="65730"/>
                  </a:lnTo>
                  <a:cubicBezTo>
                    <a:pt x="200761" y="84734"/>
                    <a:pt x="219051" y="98595"/>
                    <a:pt x="240056" y="98595"/>
                  </a:cubicBezTo>
                  <a:cubicBezTo>
                    <a:pt x="266777" y="98595"/>
                    <a:pt x="289211" y="77733"/>
                    <a:pt x="289211" y="49297"/>
                  </a:cubicBezTo>
                  <a:cubicBezTo>
                    <a:pt x="289211" y="22434"/>
                    <a:pt x="266920" y="0"/>
                    <a:pt x="240056" y="0"/>
                  </a:cubicBezTo>
                  <a:cubicBezTo>
                    <a:pt x="217908" y="0"/>
                    <a:pt x="198761" y="15289"/>
                    <a:pt x="192902" y="35866"/>
                  </a:cubicBezTo>
                  <a:lnTo>
                    <a:pt x="80590" y="35866"/>
                  </a:lnTo>
                  <a:lnTo>
                    <a:pt x="80590" y="334507"/>
                  </a:lnTo>
                  <a:lnTo>
                    <a:pt x="0" y="334507"/>
                  </a:lnTo>
                  <a:lnTo>
                    <a:pt x="0" y="364228"/>
                  </a:lnTo>
                  <a:lnTo>
                    <a:pt x="80590" y="364228"/>
                  </a:lnTo>
                  <a:lnTo>
                    <a:pt x="80590" y="662870"/>
                  </a:lnTo>
                  <a:lnTo>
                    <a:pt x="193331" y="662870"/>
                  </a:lnTo>
                  <a:cubicBezTo>
                    <a:pt x="199761" y="682589"/>
                    <a:pt x="218480" y="697163"/>
                    <a:pt x="240056" y="697163"/>
                  </a:cubicBezTo>
                  <a:cubicBezTo>
                    <a:pt x="266777" y="697163"/>
                    <a:pt x="289211" y="674730"/>
                    <a:pt x="289211" y="647866"/>
                  </a:cubicBezTo>
                  <a:cubicBezTo>
                    <a:pt x="289211" y="621003"/>
                    <a:pt x="266920" y="598569"/>
                    <a:pt x="240199" y="598569"/>
                  </a:cubicBezTo>
                  <a:cubicBezTo>
                    <a:pt x="218623" y="598569"/>
                    <a:pt x="199904" y="613144"/>
                    <a:pt x="193474" y="632863"/>
                  </a:cubicBezTo>
                  <a:lnTo>
                    <a:pt x="110454" y="632863"/>
                  </a:lnTo>
                  <a:lnTo>
                    <a:pt x="110454" y="364228"/>
                  </a:lnTo>
                  <a:close/>
                  <a:moveTo>
                    <a:pt x="240199" y="329934"/>
                  </a:moveTo>
                  <a:cubicBezTo>
                    <a:pt x="250630" y="329934"/>
                    <a:pt x="259489" y="338937"/>
                    <a:pt x="259489" y="349368"/>
                  </a:cubicBezTo>
                  <a:cubicBezTo>
                    <a:pt x="259489" y="359799"/>
                    <a:pt x="250630" y="368801"/>
                    <a:pt x="240199" y="368801"/>
                  </a:cubicBezTo>
                  <a:cubicBezTo>
                    <a:pt x="229768" y="368801"/>
                    <a:pt x="220909" y="359799"/>
                    <a:pt x="220909" y="349368"/>
                  </a:cubicBezTo>
                  <a:cubicBezTo>
                    <a:pt x="220766" y="338937"/>
                    <a:pt x="229768" y="329934"/>
                    <a:pt x="240199" y="329934"/>
                  </a:cubicBezTo>
                  <a:close/>
                  <a:moveTo>
                    <a:pt x="240199" y="31293"/>
                  </a:moveTo>
                  <a:cubicBezTo>
                    <a:pt x="250630" y="31293"/>
                    <a:pt x="259489" y="38723"/>
                    <a:pt x="259489" y="50726"/>
                  </a:cubicBezTo>
                  <a:cubicBezTo>
                    <a:pt x="259489" y="61157"/>
                    <a:pt x="250630" y="70159"/>
                    <a:pt x="240199" y="70159"/>
                  </a:cubicBezTo>
                  <a:cubicBezTo>
                    <a:pt x="229768" y="70159"/>
                    <a:pt x="220909" y="61157"/>
                    <a:pt x="220909" y="50726"/>
                  </a:cubicBezTo>
                  <a:cubicBezTo>
                    <a:pt x="220766" y="40295"/>
                    <a:pt x="229768" y="31293"/>
                    <a:pt x="240199" y="31293"/>
                  </a:cubicBezTo>
                  <a:close/>
                  <a:moveTo>
                    <a:pt x="240199" y="628433"/>
                  </a:moveTo>
                  <a:cubicBezTo>
                    <a:pt x="250630" y="628433"/>
                    <a:pt x="259489" y="637435"/>
                    <a:pt x="259489" y="647866"/>
                  </a:cubicBezTo>
                  <a:cubicBezTo>
                    <a:pt x="259489" y="658297"/>
                    <a:pt x="250630" y="667299"/>
                    <a:pt x="240199" y="667299"/>
                  </a:cubicBezTo>
                  <a:cubicBezTo>
                    <a:pt x="229768" y="667299"/>
                    <a:pt x="220909" y="658297"/>
                    <a:pt x="220909" y="647866"/>
                  </a:cubicBezTo>
                  <a:cubicBezTo>
                    <a:pt x="220766" y="637435"/>
                    <a:pt x="229768" y="628433"/>
                    <a:pt x="240199" y="628433"/>
                  </a:cubicBezTo>
                  <a:close/>
                </a:path>
              </a:pathLst>
            </a:custGeom>
            <a:grpFill/>
            <a:ln w="1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spTree>
    <p:extLst>
      <p:ext uri="{BB962C8B-B14F-4D97-AF65-F5344CB8AC3E}">
        <p14:creationId xmlns:p14="http://schemas.microsoft.com/office/powerpoint/2010/main" val="210320086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cxnSp>
        <p:nvCxnSpPr>
          <p:cNvPr id="395" name="Google Shape;395;p36"/>
          <p:cNvCxnSpPr>
            <a:cxnSpLocks/>
            <a:endCxn id="23" idx="2"/>
          </p:cNvCxnSpPr>
          <p:nvPr/>
        </p:nvCxnSpPr>
        <p:spPr>
          <a:xfrm>
            <a:off x="-6451" y="3848227"/>
            <a:ext cx="4828396" cy="19167"/>
          </a:xfrm>
          <a:prstGeom prst="straightConnector1">
            <a:avLst/>
          </a:prstGeom>
          <a:noFill/>
          <a:ln w="9525" cap="flat" cmpd="sng">
            <a:solidFill>
              <a:srgbClr val="CCCCCC"/>
            </a:solidFill>
            <a:prstDash val="solid"/>
            <a:round/>
            <a:headEnd type="none" w="med" len="med"/>
            <a:tailEnd type="none" w="med" len="med"/>
          </a:ln>
        </p:spPr>
      </p:cxnSp>
      <p:cxnSp>
        <p:nvCxnSpPr>
          <p:cNvPr id="19" name="Google Shape;395;p36">
            <a:extLst>
              <a:ext uri="{FF2B5EF4-FFF2-40B4-BE49-F238E27FC236}">
                <a16:creationId xmlns:a16="http://schemas.microsoft.com/office/drawing/2014/main" id="{D53EA862-22AF-0946-85BE-D312FD5405F9}"/>
              </a:ext>
            </a:extLst>
          </p:cNvPr>
          <p:cNvCxnSpPr>
            <a:cxnSpLocks/>
            <a:stCxn id="23" idx="6"/>
          </p:cNvCxnSpPr>
          <p:nvPr/>
        </p:nvCxnSpPr>
        <p:spPr>
          <a:xfrm flipV="1">
            <a:off x="7357150" y="3848226"/>
            <a:ext cx="4834850" cy="19168"/>
          </a:xfrm>
          <a:prstGeom prst="straightConnector1">
            <a:avLst/>
          </a:prstGeom>
          <a:noFill/>
          <a:ln w="9525" cap="flat" cmpd="sng">
            <a:solidFill>
              <a:srgbClr val="CCCCCC"/>
            </a:solidFill>
            <a:prstDash val="solid"/>
            <a:round/>
            <a:headEnd type="none" w="med" len="med"/>
            <a:tailEnd type="none" w="med" len="med"/>
          </a:ln>
        </p:spPr>
      </p:cxnSp>
      <p:sp>
        <p:nvSpPr>
          <p:cNvPr id="23" name="Google Shape;398;p36">
            <a:extLst>
              <a:ext uri="{FF2B5EF4-FFF2-40B4-BE49-F238E27FC236}">
                <a16:creationId xmlns:a16="http://schemas.microsoft.com/office/drawing/2014/main" id="{BBE465D8-C281-6449-AFB9-822EAB3291DE}"/>
              </a:ext>
            </a:extLst>
          </p:cNvPr>
          <p:cNvSpPr/>
          <p:nvPr/>
        </p:nvSpPr>
        <p:spPr>
          <a:xfrm>
            <a:off x="4821945" y="2599791"/>
            <a:ext cx="2535205" cy="2535205"/>
          </a:xfrm>
          <a:prstGeom prst="ellipse">
            <a:avLst/>
          </a:prstGeom>
          <a:solidFill>
            <a:srgbClr val="6098C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pic>
        <p:nvPicPr>
          <p:cNvPr id="18" name="Picture 17">
            <a:extLst>
              <a:ext uri="{FF2B5EF4-FFF2-40B4-BE49-F238E27FC236}">
                <a16:creationId xmlns:a16="http://schemas.microsoft.com/office/drawing/2014/main" id="{1710BF7B-9378-CC47-9730-4B0CF3BC5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1226" y="3005299"/>
            <a:ext cx="1136643" cy="1733251"/>
          </a:xfrm>
          <a:prstGeom prst="rect">
            <a:avLst/>
          </a:prstGeom>
        </p:spPr>
      </p:pic>
      <p:sp>
        <p:nvSpPr>
          <p:cNvPr id="28" name="Google Shape;394;p36">
            <a:extLst>
              <a:ext uri="{FF2B5EF4-FFF2-40B4-BE49-F238E27FC236}">
                <a16:creationId xmlns:a16="http://schemas.microsoft.com/office/drawing/2014/main" id="{43DA92A9-51C2-7A41-8A54-5973573C3616}"/>
              </a:ext>
            </a:extLst>
          </p:cNvPr>
          <p:cNvSpPr txBox="1">
            <a:spLocks/>
          </p:cNvSpPr>
          <p:nvPr/>
        </p:nvSpPr>
        <p:spPr>
          <a:xfrm>
            <a:off x="2725440" y="5074824"/>
            <a:ext cx="5941018" cy="1226260"/>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6098C8"/>
              </a:buClr>
              <a:buSzPct val="65000"/>
              <a:buFont typeface="+mj-lt"/>
              <a:buNone/>
              <a:defRPr sz="1867" b="0" i="0" u="none" strike="noStrike" cap="none">
                <a:solidFill>
                  <a:srgbClr val="000000"/>
                </a:solidFill>
                <a:latin typeface="PT Sans" panose="020B0503020203020204" pitchFamily="34" charset="77"/>
                <a:ea typeface="PT Sans" panose="020B0503020203020204" pitchFamily="34" charset="77"/>
                <a:cs typeface="Arial"/>
                <a:sym typeface="Arial"/>
              </a:defRPr>
            </a:lvl1pPr>
            <a:lvl2pPr marL="179913" marR="0" lvl="1" indent="0" algn="l" rtl="0">
              <a:lnSpc>
                <a:spcPct val="100000"/>
              </a:lnSpc>
              <a:spcBef>
                <a:spcPts val="0"/>
              </a:spcBef>
              <a:spcAft>
                <a:spcPts val="0"/>
              </a:spcAft>
              <a:buClr>
                <a:srgbClr val="000000"/>
              </a:buClr>
              <a:buFont typeface="Arial"/>
              <a:tabLst/>
              <a:defRPr sz="1600" b="0" i="0" u="none" strike="noStrike" cap="none">
                <a:solidFill>
                  <a:srgbClr val="000000"/>
                </a:solidFill>
                <a:latin typeface="PT Sans" panose="020B0503020203020204" pitchFamily="34" charset="77"/>
                <a:ea typeface="PT Sans" panose="020B0503020203020204" pitchFamily="34" charset="77"/>
                <a:cs typeface="Arial"/>
                <a:sym typeface="Arial"/>
              </a:defRPr>
            </a:lvl2pPr>
            <a:lvl3pPr marL="296326" marR="0" lvl="2" indent="0" algn="l" rtl="0">
              <a:lnSpc>
                <a:spcPct val="100000"/>
              </a:lnSpc>
              <a:spcBef>
                <a:spcPts val="0"/>
              </a:spcBef>
              <a:spcAft>
                <a:spcPts val="0"/>
              </a:spcAft>
              <a:buClr>
                <a:srgbClr val="000000"/>
              </a:buClr>
              <a:buFont typeface="Arial"/>
              <a:tabLst/>
              <a:defRPr sz="1467" b="0" i="0" u="none" strike="noStrike" cap="none">
                <a:solidFill>
                  <a:srgbClr val="000000"/>
                </a:solidFill>
                <a:latin typeface="PT Sans" panose="020B0503020203020204" pitchFamily="34" charset="77"/>
                <a:ea typeface="PT Sans" panose="020B0503020203020204" pitchFamily="34" charset="77"/>
                <a:cs typeface="Arial"/>
                <a:sym typeface="Arial"/>
              </a:defRPr>
            </a:lvl3pPr>
            <a:lvl4pPr marL="416974" marR="0" lvl="3" indent="0" algn="l" rtl="0">
              <a:lnSpc>
                <a:spcPct val="100000"/>
              </a:lnSpc>
              <a:spcBef>
                <a:spcPts val="0"/>
              </a:spcBef>
              <a:spcAft>
                <a:spcPts val="0"/>
              </a:spcAft>
              <a:buClr>
                <a:srgbClr val="000000"/>
              </a:buClr>
              <a:buFont typeface="Arial"/>
              <a:tabLst/>
              <a:defRPr sz="1333" b="0" i="0" u="none" strike="noStrike" cap="none">
                <a:solidFill>
                  <a:srgbClr val="000000"/>
                </a:solidFill>
                <a:latin typeface="PT Sans" panose="020B0503020203020204" pitchFamily="34" charset="77"/>
                <a:ea typeface="PT Sans" panose="020B0503020203020204" pitchFamily="34" charset="77"/>
                <a:cs typeface="Arial"/>
                <a:sym typeface="Arial"/>
              </a:defRPr>
            </a:lvl4pPr>
            <a:lvl5pPr marL="537620" marR="0" lvl="4" indent="0" algn="l" rtl="0">
              <a:lnSpc>
                <a:spcPct val="100000"/>
              </a:lnSpc>
              <a:spcBef>
                <a:spcPts val="0"/>
              </a:spcBef>
              <a:spcAft>
                <a:spcPts val="0"/>
              </a:spcAft>
              <a:buClr>
                <a:srgbClr val="000000"/>
              </a:buClr>
              <a:buFont typeface="Arial"/>
              <a:tabLst/>
              <a:defRPr sz="1200" b="0" i="0" u="none" strike="noStrike" cap="none">
                <a:solidFill>
                  <a:srgbClr val="000000"/>
                </a:solidFill>
                <a:latin typeface="PT Sans" panose="020B0503020203020204" pitchFamily="34" charset="77"/>
                <a:ea typeface="PT Sans" panose="020B0503020203020204" pitchFamily="34" charset="77"/>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800"/>
              </a:spcBef>
              <a:spcAft>
                <a:spcPts val="0"/>
              </a:spcAft>
              <a:buClr>
                <a:srgbClr val="6098C8"/>
              </a:buClr>
              <a:buSzPct val="65000"/>
              <a:buFont typeface="+mj-lt"/>
              <a:buNone/>
              <a:tabLst/>
              <a:defRPr/>
            </a:pPr>
            <a:r>
              <a:rPr kumimoji="0" lang="lv-LV" sz="2400" b="0" i="0" u="none" strike="noStrike" kern="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6 7774800 </a:t>
            </a:r>
            <a:r>
              <a:rPr kumimoji="0" lang="lv-LV" sz="2400" b="0" i="0" u="none" strike="noStrike" kern="0" cap="none" spc="0" normalizeH="0" baseline="0" noProof="0" dirty="0">
                <a:ln>
                  <a:noFill/>
                </a:ln>
                <a:solidFill>
                  <a:srgbClr val="FFFFFF">
                    <a:lumMod val="85000"/>
                  </a:srgbClr>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a:t>
            </a:r>
            <a:r>
              <a:rPr kumimoji="0" lang="lv-LV" sz="2400" b="0" i="0" u="none" strike="noStrike" kern="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 fktk@fktk.lv </a:t>
            </a:r>
            <a:r>
              <a:rPr kumimoji="0" lang="lv-LV" sz="2400" b="0" i="0" u="none" strike="noStrike" kern="0" cap="none" spc="0" normalizeH="0" baseline="0" noProof="0" dirty="0">
                <a:ln>
                  <a:noFill/>
                </a:ln>
                <a:solidFill>
                  <a:srgbClr val="FFFFFF">
                    <a:lumMod val="85000"/>
                  </a:srgbClr>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a:t>
            </a:r>
            <a:r>
              <a:rPr kumimoji="0" lang="lv-LV" sz="2400" b="0" i="0" u="none" strike="noStrike" kern="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 </a:t>
            </a:r>
            <a:r>
              <a:rPr kumimoji="0" lang="lv-LV" sz="2400"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www.fktk.lv</a:t>
            </a:r>
            <a:r>
              <a:rPr kumimoji="0" lang="lv-LV" sz="2400" b="0" i="0" u="none" strike="noStrike" kern="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 </a:t>
            </a:r>
            <a:r>
              <a:rPr kumimoji="0" lang="lv-LV" sz="2400" b="0" i="0" u="none" strike="noStrike" kern="0" cap="none" spc="0" normalizeH="0" baseline="0" noProof="0" dirty="0">
                <a:ln>
                  <a:noFill/>
                </a:ln>
                <a:solidFill>
                  <a:srgbClr val="FFFFFF">
                    <a:lumMod val="85000"/>
                  </a:srgbClr>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a:t>
            </a:r>
            <a:r>
              <a:rPr kumimoji="0" lang="lv-LV" sz="2400" b="0" i="0" u="none" strike="noStrike" kern="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 </a:t>
            </a:r>
            <a:endParaRPr kumimoji="0" lang="lv-LV" sz="2400" b="0" i="0" u="none" strike="noStrike" kern="0" cap="none" spc="0" normalizeH="0" baseline="0" noProof="0" dirty="0">
              <a:ln>
                <a:noFill/>
              </a:ln>
              <a:solidFill>
                <a:srgbClr val="FFFFFF"/>
              </a:solidFill>
              <a:effectLst/>
              <a:uLnTx/>
              <a:uFillTx/>
              <a:latin typeface="Calibri Light" panose="020F0302020204030204" pitchFamily="34" charset="0"/>
              <a:ea typeface="Tahoma" panose="020B0604030504040204" pitchFamily="34" charset="0"/>
              <a:cs typeface="Tahoma" panose="020B0604030504040204" pitchFamily="34" charset="0"/>
              <a:sym typeface="Arial"/>
            </a:endParaRPr>
          </a:p>
        </p:txBody>
      </p:sp>
      <p:grpSp>
        <p:nvGrpSpPr>
          <p:cNvPr id="37" name="Graphic 12">
            <a:extLst>
              <a:ext uri="{FF2B5EF4-FFF2-40B4-BE49-F238E27FC236}">
                <a16:creationId xmlns:a16="http://schemas.microsoft.com/office/drawing/2014/main" id="{A7720FC9-5CD8-BB4A-B92E-06AF2C1D3B15}"/>
              </a:ext>
            </a:extLst>
          </p:cNvPr>
          <p:cNvGrpSpPr/>
          <p:nvPr/>
        </p:nvGrpSpPr>
        <p:grpSpPr>
          <a:xfrm>
            <a:off x="8258619" y="5306819"/>
            <a:ext cx="345521" cy="345521"/>
            <a:chOff x="7621981" y="5291780"/>
            <a:chExt cx="345521" cy="345521"/>
          </a:xfrm>
        </p:grpSpPr>
        <p:sp>
          <p:nvSpPr>
            <p:cNvPr id="38" name="Freeform 37">
              <a:extLst>
                <a:ext uri="{FF2B5EF4-FFF2-40B4-BE49-F238E27FC236}">
                  <a16:creationId xmlns:a16="http://schemas.microsoft.com/office/drawing/2014/main" id="{B2D5B176-0D28-5A48-8723-F5CF9D3BEFF0}"/>
                </a:ext>
              </a:extLst>
            </p:cNvPr>
            <p:cNvSpPr/>
            <p:nvPr/>
          </p:nvSpPr>
          <p:spPr>
            <a:xfrm>
              <a:off x="7621981" y="5291780"/>
              <a:ext cx="345521" cy="345521"/>
            </a:xfrm>
            <a:custGeom>
              <a:avLst/>
              <a:gdLst>
                <a:gd name="connsiteX0" fmla="*/ 345521 w 345521"/>
                <a:gd name="connsiteY0" fmla="*/ 172761 h 345521"/>
                <a:gd name="connsiteX1" fmla="*/ 172761 w 345521"/>
                <a:gd name="connsiteY1" fmla="*/ 345521 h 345521"/>
                <a:gd name="connsiteX2" fmla="*/ 0 w 345521"/>
                <a:gd name="connsiteY2" fmla="*/ 172761 h 345521"/>
                <a:gd name="connsiteX3" fmla="*/ 172761 w 345521"/>
                <a:gd name="connsiteY3" fmla="*/ 0 h 345521"/>
                <a:gd name="connsiteX4" fmla="*/ 345521 w 345521"/>
                <a:gd name="connsiteY4" fmla="*/ 172761 h 345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21" h="345521">
                  <a:moveTo>
                    <a:pt x="345521" y="172761"/>
                  </a:moveTo>
                  <a:cubicBezTo>
                    <a:pt x="345521" y="268173"/>
                    <a:pt x="268173" y="345521"/>
                    <a:pt x="172761" y="345521"/>
                  </a:cubicBezTo>
                  <a:cubicBezTo>
                    <a:pt x="77348" y="345521"/>
                    <a:pt x="0" y="268173"/>
                    <a:pt x="0" y="172761"/>
                  </a:cubicBezTo>
                  <a:cubicBezTo>
                    <a:pt x="0" y="77348"/>
                    <a:pt x="77348" y="0"/>
                    <a:pt x="172761" y="0"/>
                  </a:cubicBezTo>
                  <a:cubicBezTo>
                    <a:pt x="268173" y="0"/>
                    <a:pt x="345521" y="77348"/>
                    <a:pt x="345521" y="172761"/>
                  </a:cubicBezTo>
                  <a:close/>
                </a:path>
              </a:pathLst>
            </a:custGeom>
            <a:solidFill>
              <a:srgbClr val="CCCCCC"/>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39" name="Freeform 38">
              <a:extLst>
                <a:ext uri="{FF2B5EF4-FFF2-40B4-BE49-F238E27FC236}">
                  <a16:creationId xmlns:a16="http://schemas.microsoft.com/office/drawing/2014/main" id="{2CA35C73-A845-6E40-9DF1-646852E4F4F1}"/>
                </a:ext>
              </a:extLst>
            </p:cNvPr>
            <p:cNvSpPr/>
            <p:nvPr/>
          </p:nvSpPr>
          <p:spPr>
            <a:xfrm>
              <a:off x="7688385" y="5380319"/>
              <a:ext cx="206232" cy="167901"/>
            </a:xfrm>
            <a:custGeom>
              <a:avLst/>
              <a:gdLst>
                <a:gd name="connsiteX0" fmla="*/ 0 w 206232"/>
                <a:gd name="connsiteY0" fmla="*/ 149006 h 167901"/>
                <a:gd name="connsiteX1" fmla="*/ 64785 w 206232"/>
                <a:gd name="connsiteY1" fmla="*/ 167902 h 167901"/>
                <a:gd name="connsiteX2" fmla="*/ 185178 w 206232"/>
                <a:gd name="connsiteY2" fmla="*/ 42110 h 167901"/>
                <a:gd name="connsiteX3" fmla="*/ 206233 w 206232"/>
                <a:gd name="connsiteY3" fmla="*/ 19975 h 167901"/>
                <a:gd name="connsiteX4" fmla="*/ 181938 w 206232"/>
                <a:gd name="connsiteY4" fmla="*/ 26454 h 167901"/>
                <a:gd name="connsiteX5" fmla="*/ 200294 w 206232"/>
                <a:gd name="connsiteY5" fmla="*/ 3239 h 167901"/>
                <a:gd name="connsiteX6" fmla="*/ 173300 w 206232"/>
                <a:gd name="connsiteY6" fmla="*/ 13497 h 167901"/>
                <a:gd name="connsiteX7" fmla="*/ 142527 w 206232"/>
                <a:gd name="connsiteY7" fmla="*/ 0 h 167901"/>
                <a:gd name="connsiteX8" fmla="*/ 101497 w 206232"/>
                <a:gd name="connsiteY8" fmla="*/ 51828 h 167901"/>
                <a:gd name="connsiteX9" fmla="*/ 14037 w 206232"/>
                <a:gd name="connsiteY9" fmla="*/ 7558 h 167901"/>
                <a:gd name="connsiteX10" fmla="*/ 26994 w 206232"/>
                <a:gd name="connsiteY10" fmla="*/ 64245 h 167901"/>
                <a:gd name="connsiteX11" fmla="*/ 7558 w 206232"/>
                <a:gd name="connsiteY11" fmla="*/ 58847 h 167901"/>
                <a:gd name="connsiteX12" fmla="*/ 41570 w 206232"/>
                <a:gd name="connsiteY12" fmla="*/ 100957 h 167901"/>
                <a:gd name="connsiteX13" fmla="*/ 22675 w 206232"/>
                <a:gd name="connsiteY13" fmla="*/ 101497 h 167901"/>
                <a:gd name="connsiteX14" fmla="*/ 62086 w 206232"/>
                <a:gd name="connsiteY14" fmla="*/ 130650 h 167901"/>
                <a:gd name="connsiteX15" fmla="*/ 0 w 206232"/>
                <a:gd name="connsiteY15" fmla="*/ 149006 h 16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232" h="167901">
                  <a:moveTo>
                    <a:pt x="0" y="149006"/>
                  </a:moveTo>
                  <a:cubicBezTo>
                    <a:pt x="18896" y="160883"/>
                    <a:pt x="41031" y="167902"/>
                    <a:pt x="64785" y="167902"/>
                  </a:cubicBezTo>
                  <a:cubicBezTo>
                    <a:pt x="143607" y="167902"/>
                    <a:pt x="187877" y="101497"/>
                    <a:pt x="185178" y="42110"/>
                  </a:cubicBezTo>
                  <a:cubicBezTo>
                    <a:pt x="193276" y="36172"/>
                    <a:pt x="200834" y="28613"/>
                    <a:pt x="206233" y="19975"/>
                  </a:cubicBezTo>
                  <a:cubicBezTo>
                    <a:pt x="198675" y="23215"/>
                    <a:pt x="190576" y="25374"/>
                    <a:pt x="181938" y="26454"/>
                  </a:cubicBezTo>
                  <a:cubicBezTo>
                    <a:pt x="190576" y="21055"/>
                    <a:pt x="197595" y="12957"/>
                    <a:pt x="200294" y="3239"/>
                  </a:cubicBezTo>
                  <a:cubicBezTo>
                    <a:pt x="192196" y="8098"/>
                    <a:pt x="183018" y="11877"/>
                    <a:pt x="173300" y="13497"/>
                  </a:cubicBezTo>
                  <a:cubicBezTo>
                    <a:pt x="165742" y="5399"/>
                    <a:pt x="154405" y="0"/>
                    <a:pt x="142527" y="0"/>
                  </a:cubicBezTo>
                  <a:cubicBezTo>
                    <a:pt x="114994" y="0"/>
                    <a:pt x="95018" y="25374"/>
                    <a:pt x="101497" y="51828"/>
                  </a:cubicBezTo>
                  <a:cubicBezTo>
                    <a:pt x="66405" y="50209"/>
                    <a:pt x="35092" y="33472"/>
                    <a:pt x="14037" y="7558"/>
                  </a:cubicBezTo>
                  <a:cubicBezTo>
                    <a:pt x="2699" y="26454"/>
                    <a:pt x="8098" y="51288"/>
                    <a:pt x="26994" y="64245"/>
                  </a:cubicBezTo>
                  <a:cubicBezTo>
                    <a:pt x="19975" y="64245"/>
                    <a:pt x="13497" y="62086"/>
                    <a:pt x="7558" y="58847"/>
                  </a:cubicBezTo>
                  <a:cubicBezTo>
                    <a:pt x="7018" y="78282"/>
                    <a:pt x="21055" y="96638"/>
                    <a:pt x="41570" y="100957"/>
                  </a:cubicBezTo>
                  <a:cubicBezTo>
                    <a:pt x="35632" y="102577"/>
                    <a:pt x="29153" y="103116"/>
                    <a:pt x="22675" y="101497"/>
                  </a:cubicBezTo>
                  <a:cubicBezTo>
                    <a:pt x="28074" y="118233"/>
                    <a:pt x="43730" y="130650"/>
                    <a:pt x="62086" y="130650"/>
                  </a:cubicBezTo>
                  <a:cubicBezTo>
                    <a:pt x="44810" y="145227"/>
                    <a:pt x="22675" y="151705"/>
                    <a:pt x="0" y="149006"/>
                  </a:cubicBezTo>
                  <a:close/>
                </a:path>
              </a:pathLst>
            </a:custGeom>
            <a:solidFill>
              <a:srgbClr val="B01860"/>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grpSp>
        <p:nvGrpSpPr>
          <p:cNvPr id="40" name="Graphic 18">
            <a:extLst>
              <a:ext uri="{FF2B5EF4-FFF2-40B4-BE49-F238E27FC236}">
                <a16:creationId xmlns:a16="http://schemas.microsoft.com/office/drawing/2014/main" id="{BADE99FE-85E8-9444-9CB0-07C69920786A}"/>
              </a:ext>
            </a:extLst>
          </p:cNvPr>
          <p:cNvGrpSpPr/>
          <p:nvPr/>
        </p:nvGrpSpPr>
        <p:grpSpPr>
          <a:xfrm>
            <a:off x="8773290" y="5306820"/>
            <a:ext cx="345521" cy="345521"/>
            <a:chOff x="8136652" y="5291781"/>
            <a:chExt cx="345521" cy="345521"/>
          </a:xfrm>
        </p:grpSpPr>
        <p:sp>
          <p:nvSpPr>
            <p:cNvPr id="41" name="Freeform 40">
              <a:extLst>
                <a:ext uri="{FF2B5EF4-FFF2-40B4-BE49-F238E27FC236}">
                  <a16:creationId xmlns:a16="http://schemas.microsoft.com/office/drawing/2014/main" id="{EC73E6FC-8B00-1145-96A6-59D4E5761988}"/>
                </a:ext>
              </a:extLst>
            </p:cNvPr>
            <p:cNvSpPr/>
            <p:nvPr/>
          </p:nvSpPr>
          <p:spPr>
            <a:xfrm>
              <a:off x="8136652" y="5291781"/>
              <a:ext cx="345521" cy="345521"/>
            </a:xfrm>
            <a:custGeom>
              <a:avLst/>
              <a:gdLst>
                <a:gd name="connsiteX0" fmla="*/ 345521 w 345521"/>
                <a:gd name="connsiteY0" fmla="*/ 172761 h 345521"/>
                <a:gd name="connsiteX1" fmla="*/ 172761 w 345521"/>
                <a:gd name="connsiteY1" fmla="*/ 345521 h 345521"/>
                <a:gd name="connsiteX2" fmla="*/ 0 w 345521"/>
                <a:gd name="connsiteY2" fmla="*/ 172761 h 345521"/>
                <a:gd name="connsiteX3" fmla="*/ 172761 w 345521"/>
                <a:gd name="connsiteY3" fmla="*/ 0 h 345521"/>
                <a:gd name="connsiteX4" fmla="*/ 345521 w 345521"/>
                <a:gd name="connsiteY4" fmla="*/ 172761 h 345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21" h="345521">
                  <a:moveTo>
                    <a:pt x="345521" y="172761"/>
                  </a:moveTo>
                  <a:cubicBezTo>
                    <a:pt x="345521" y="268173"/>
                    <a:pt x="268173" y="345521"/>
                    <a:pt x="172761" y="345521"/>
                  </a:cubicBezTo>
                  <a:cubicBezTo>
                    <a:pt x="77348" y="345521"/>
                    <a:pt x="0" y="268173"/>
                    <a:pt x="0" y="172761"/>
                  </a:cubicBezTo>
                  <a:cubicBezTo>
                    <a:pt x="0" y="77348"/>
                    <a:pt x="77348" y="0"/>
                    <a:pt x="172761" y="0"/>
                  </a:cubicBezTo>
                  <a:cubicBezTo>
                    <a:pt x="268173" y="0"/>
                    <a:pt x="345521" y="77348"/>
                    <a:pt x="345521" y="172761"/>
                  </a:cubicBezTo>
                  <a:close/>
                </a:path>
              </a:pathLst>
            </a:custGeom>
            <a:solidFill>
              <a:srgbClr val="CCCCCC"/>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nvGrpSpPr>
            <p:cNvPr id="42" name="Graphic 18">
              <a:extLst>
                <a:ext uri="{FF2B5EF4-FFF2-40B4-BE49-F238E27FC236}">
                  <a16:creationId xmlns:a16="http://schemas.microsoft.com/office/drawing/2014/main" id="{85C23608-4969-064B-90D1-338B0A709E58}"/>
                </a:ext>
              </a:extLst>
            </p:cNvPr>
            <p:cNvGrpSpPr/>
            <p:nvPr/>
          </p:nvGrpSpPr>
          <p:grpSpPr>
            <a:xfrm>
              <a:off x="8212234" y="5361964"/>
              <a:ext cx="194355" cy="194355"/>
              <a:chOff x="8212234" y="5361964"/>
              <a:chExt cx="194355" cy="194355"/>
            </a:xfrm>
            <a:solidFill>
              <a:srgbClr val="B01860"/>
            </a:solidFill>
          </p:grpSpPr>
          <p:grpSp>
            <p:nvGrpSpPr>
              <p:cNvPr id="43" name="Graphic 18">
                <a:extLst>
                  <a:ext uri="{FF2B5EF4-FFF2-40B4-BE49-F238E27FC236}">
                    <a16:creationId xmlns:a16="http://schemas.microsoft.com/office/drawing/2014/main" id="{961AF693-FCDE-084A-AD78-E80A2AA7A13F}"/>
                  </a:ext>
                </a:extLst>
              </p:cNvPr>
              <p:cNvGrpSpPr/>
              <p:nvPr/>
            </p:nvGrpSpPr>
            <p:grpSpPr>
              <a:xfrm>
                <a:off x="8212234" y="5361964"/>
                <a:ext cx="47509" cy="194355"/>
                <a:chOff x="8212234" y="5361964"/>
                <a:chExt cx="47509" cy="194355"/>
              </a:xfrm>
              <a:solidFill>
                <a:srgbClr val="B01860"/>
              </a:solidFill>
            </p:grpSpPr>
            <p:sp>
              <p:nvSpPr>
                <p:cNvPr id="45" name="Freeform 44">
                  <a:extLst>
                    <a:ext uri="{FF2B5EF4-FFF2-40B4-BE49-F238E27FC236}">
                      <a16:creationId xmlns:a16="http://schemas.microsoft.com/office/drawing/2014/main" id="{DA51B670-6A5F-EB4B-8623-269AD1D72412}"/>
                    </a:ext>
                  </a:extLst>
                </p:cNvPr>
                <p:cNvSpPr/>
                <p:nvPr/>
              </p:nvSpPr>
              <p:spPr>
                <a:xfrm>
                  <a:off x="8216013" y="5426750"/>
                  <a:ext cx="39950" cy="129570"/>
                </a:xfrm>
                <a:custGeom>
                  <a:avLst/>
                  <a:gdLst>
                    <a:gd name="connsiteX0" fmla="*/ 0 w 39950"/>
                    <a:gd name="connsiteY0" fmla="*/ 0 h 129570"/>
                    <a:gd name="connsiteX1" fmla="*/ 39951 w 39950"/>
                    <a:gd name="connsiteY1" fmla="*/ 0 h 129570"/>
                    <a:gd name="connsiteX2" fmla="*/ 39951 w 39950"/>
                    <a:gd name="connsiteY2" fmla="*/ 129570 h 129570"/>
                    <a:gd name="connsiteX3" fmla="*/ 0 w 39950"/>
                    <a:gd name="connsiteY3" fmla="*/ 129570 h 129570"/>
                  </a:gdLst>
                  <a:ahLst/>
                  <a:cxnLst>
                    <a:cxn ang="0">
                      <a:pos x="connsiteX0" y="connsiteY0"/>
                    </a:cxn>
                    <a:cxn ang="0">
                      <a:pos x="connsiteX1" y="connsiteY1"/>
                    </a:cxn>
                    <a:cxn ang="0">
                      <a:pos x="connsiteX2" y="connsiteY2"/>
                    </a:cxn>
                    <a:cxn ang="0">
                      <a:pos x="connsiteX3" y="connsiteY3"/>
                    </a:cxn>
                  </a:cxnLst>
                  <a:rect l="l" t="t" r="r" b="b"/>
                  <a:pathLst>
                    <a:path w="39950" h="129570">
                      <a:moveTo>
                        <a:pt x="0" y="0"/>
                      </a:moveTo>
                      <a:lnTo>
                        <a:pt x="39951" y="0"/>
                      </a:lnTo>
                      <a:lnTo>
                        <a:pt x="39951" y="129570"/>
                      </a:lnTo>
                      <a:lnTo>
                        <a:pt x="0" y="129570"/>
                      </a:lnTo>
                      <a:close/>
                    </a:path>
                  </a:pathLst>
                </a:custGeom>
                <a:solidFill>
                  <a:srgbClr val="B01860"/>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46" name="Freeform 45">
                  <a:extLst>
                    <a:ext uri="{FF2B5EF4-FFF2-40B4-BE49-F238E27FC236}">
                      <a16:creationId xmlns:a16="http://schemas.microsoft.com/office/drawing/2014/main" id="{0DF79EF9-0898-2E46-8D1F-A04ED524DBA8}"/>
                    </a:ext>
                  </a:extLst>
                </p:cNvPr>
                <p:cNvSpPr/>
                <p:nvPr/>
              </p:nvSpPr>
              <p:spPr>
                <a:xfrm>
                  <a:off x="8212234" y="5361964"/>
                  <a:ext cx="47509" cy="47509"/>
                </a:xfrm>
                <a:custGeom>
                  <a:avLst/>
                  <a:gdLst>
                    <a:gd name="connsiteX0" fmla="*/ 23755 w 47509"/>
                    <a:gd name="connsiteY0" fmla="*/ 47509 h 47509"/>
                    <a:gd name="connsiteX1" fmla="*/ 47509 w 47509"/>
                    <a:gd name="connsiteY1" fmla="*/ 23755 h 47509"/>
                    <a:gd name="connsiteX2" fmla="*/ 23755 w 47509"/>
                    <a:gd name="connsiteY2" fmla="*/ 0 h 47509"/>
                    <a:gd name="connsiteX3" fmla="*/ 0 w 47509"/>
                    <a:gd name="connsiteY3" fmla="*/ 23755 h 47509"/>
                    <a:gd name="connsiteX4" fmla="*/ 23755 w 47509"/>
                    <a:gd name="connsiteY4" fmla="*/ 47509 h 4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09" h="47509">
                      <a:moveTo>
                        <a:pt x="23755" y="47509"/>
                      </a:moveTo>
                      <a:cubicBezTo>
                        <a:pt x="36712" y="47509"/>
                        <a:pt x="47509" y="36712"/>
                        <a:pt x="47509" y="23755"/>
                      </a:cubicBezTo>
                      <a:cubicBezTo>
                        <a:pt x="47509" y="10798"/>
                        <a:pt x="36712" y="0"/>
                        <a:pt x="23755" y="0"/>
                      </a:cubicBezTo>
                      <a:cubicBezTo>
                        <a:pt x="10798" y="0"/>
                        <a:pt x="0" y="10798"/>
                        <a:pt x="0" y="23755"/>
                      </a:cubicBezTo>
                      <a:cubicBezTo>
                        <a:pt x="0" y="36712"/>
                        <a:pt x="10798" y="47509"/>
                        <a:pt x="23755" y="47509"/>
                      </a:cubicBezTo>
                      <a:close/>
                    </a:path>
                  </a:pathLst>
                </a:custGeom>
                <a:solidFill>
                  <a:srgbClr val="B01860"/>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sp>
            <p:nvSpPr>
              <p:cNvPr id="44" name="Freeform 43">
                <a:extLst>
                  <a:ext uri="{FF2B5EF4-FFF2-40B4-BE49-F238E27FC236}">
                    <a16:creationId xmlns:a16="http://schemas.microsoft.com/office/drawing/2014/main" id="{916185D0-6EF9-E34D-92A3-EAD6F42596E0}"/>
                  </a:ext>
                </a:extLst>
              </p:cNvPr>
              <p:cNvSpPr/>
              <p:nvPr/>
            </p:nvSpPr>
            <p:spPr>
              <a:xfrm>
                <a:off x="8282418" y="5422971"/>
                <a:ext cx="124171" cy="133349"/>
              </a:xfrm>
              <a:custGeom>
                <a:avLst/>
                <a:gdLst>
                  <a:gd name="connsiteX0" fmla="*/ 37791 w 124171"/>
                  <a:gd name="connsiteY0" fmla="*/ 65325 h 133349"/>
                  <a:gd name="connsiteX1" fmla="*/ 62086 w 124171"/>
                  <a:gd name="connsiteY1" fmla="*/ 36172 h 133349"/>
                  <a:gd name="connsiteX2" fmla="*/ 83681 w 124171"/>
                  <a:gd name="connsiteY2" fmla="*/ 65325 h 133349"/>
                  <a:gd name="connsiteX3" fmla="*/ 83681 w 124171"/>
                  <a:gd name="connsiteY3" fmla="*/ 133350 h 133349"/>
                  <a:gd name="connsiteX4" fmla="*/ 124172 w 124171"/>
                  <a:gd name="connsiteY4" fmla="*/ 133350 h 133349"/>
                  <a:gd name="connsiteX5" fmla="*/ 124172 w 124171"/>
                  <a:gd name="connsiteY5" fmla="*/ 51288 h 133349"/>
                  <a:gd name="connsiteX6" fmla="*/ 77202 w 124171"/>
                  <a:gd name="connsiteY6" fmla="*/ 0 h 133349"/>
                  <a:gd name="connsiteX7" fmla="*/ 38331 w 124171"/>
                  <a:gd name="connsiteY7" fmla="*/ 21595 h 133349"/>
                  <a:gd name="connsiteX8" fmla="*/ 38331 w 124171"/>
                  <a:gd name="connsiteY8" fmla="*/ 3779 h 133349"/>
                  <a:gd name="connsiteX9" fmla="*/ 0 w 124171"/>
                  <a:gd name="connsiteY9" fmla="*/ 3779 h 133349"/>
                  <a:gd name="connsiteX10" fmla="*/ 0 w 124171"/>
                  <a:gd name="connsiteY10" fmla="*/ 133350 h 133349"/>
                  <a:gd name="connsiteX11" fmla="*/ 37791 w 124171"/>
                  <a:gd name="connsiteY11" fmla="*/ 133350 h 133349"/>
                  <a:gd name="connsiteX12" fmla="*/ 37791 w 124171"/>
                  <a:gd name="connsiteY12" fmla="*/ 65325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1" h="133349">
                    <a:moveTo>
                      <a:pt x="37791" y="65325"/>
                    </a:moveTo>
                    <a:cubicBezTo>
                      <a:pt x="37791" y="46969"/>
                      <a:pt x="46429" y="36172"/>
                      <a:pt x="62086" y="36172"/>
                    </a:cubicBezTo>
                    <a:cubicBezTo>
                      <a:pt x="76662" y="36172"/>
                      <a:pt x="83681" y="46429"/>
                      <a:pt x="83681" y="65325"/>
                    </a:cubicBezTo>
                    <a:cubicBezTo>
                      <a:pt x="83681" y="84221"/>
                      <a:pt x="83681" y="133350"/>
                      <a:pt x="83681" y="133350"/>
                    </a:cubicBezTo>
                    <a:lnTo>
                      <a:pt x="124172" y="133350"/>
                    </a:lnTo>
                    <a:cubicBezTo>
                      <a:pt x="124172" y="133350"/>
                      <a:pt x="124172" y="85840"/>
                      <a:pt x="124172" y="51288"/>
                    </a:cubicBezTo>
                    <a:cubicBezTo>
                      <a:pt x="124172" y="16736"/>
                      <a:pt x="104736" y="0"/>
                      <a:pt x="77202" y="0"/>
                    </a:cubicBezTo>
                    <a:cubicBezTo>
                      <a:pt x="49669" y="0"/>
                      <a:pt x="38331" y="21595"/>
                      <a:pt x="38331" y="21595"/>
                    </a:cubicBezTo>
                    <a:lnTo>
                      <a:pt x="38331" y="3779"/>
                    </a:lnTo>
                    <a:lnTo>
                      <a:pt x="0" y="3779"/>
                    </a:lnTo>
                    <a:lnTo>
                      <a:pt x="0" y="133350"/>
                    </a:lnTo>
                    <a:lnTo>
                      <a:pt x="37791" y="133350"/>
                    </a:lnTo>
                    <a:cubicBezTo>
                      <a:pt x="37791" y="132810"/>
                      <a:pt x="37791" y="85300"/>
                      <a:pt x="37791" y="65325"/>
                    </a:cubicBezTo>
                    <a:close/>
                  </a:path>
                </a:pathLst>
              </a:custGeom>
              <a:solidFill>
                <a:srgbClr val="B01860"/>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grpSp>
      <p:sp>
        <p:nvSpPr>
          <p:cNvPr id="17" name="Google Shape;396;p36"/>
          <p:cNvSpPr txBox="1">
            <a:spLocks/>
          </p:cNvSpPr>
          <p:nvPr/>
        </p:nvSpPr>
        <p:spPr>
          <a:xfrm>
            <a:off x="2817709" y="952727"/>
            <a:ext cx="6543675" cy="1546225"/>
          </a:xfrm>
          <a:prstGeom prst="rect">
            <a:avLst/>
          </a:prstGeom>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Calibri Light" panose="020F030202020403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0" b="0" i="0" u="none" strike="noStrike" kern="0" cap="none" spc="0" normalizeH="0" baseline="0" noProof="0" dirty="0" err="1" smtClean="0">
                <a:ln>
                  <a:noFill/>
                </a:ln>
                <a:solidFill>
                  <a:srgbClr val="6098C8"/>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Paldies</a:t>
            </a:r>
            <a:r>
              <a:rPr kumimoji="0" lang="en-GB" sz="8000" b="0" i="0" u="none" strike="noStrike" kern="0" cap="none" spc="0" normalizeH="0" baseline="0" noProof="0" dirty="0" smtClean="0">
                <a:ln>
                  <a:noFill/>
                </a:ln>
                <a:solidFill>
                  <a:srgbClr val="6098C8"/>
                </a:solidFill>
                <a:effectLst/>
                <a:uLnTx/>
                <a:uFillTx/>
                <a:latin typeface="Calibri Light" panose="020F0302020204030204" pitchFamily="34" charset="0"/>
                <a:ea typeface="Tahoma" panose="020B0604030504040204" pitchFamily="34" charset="0"/>
                <a:cs typeface="Tahoma" panose="020B0604030504040204" pitchFamily="34" charset="0"/>
                <a:sym typeface="Arial"/>
              </a:rPr>
              <a:t>!</a:t>
            </a:r>
            <a:endParaRPr kumimoji="0" lang="en-GB" sz="8000" b="0" i="0" u="none" strike="noStrike" kern="0" cap="none" spc="0" normalizeH="0" baseline="0" noProof="0" dirty="0">
              <a:ln>
                <a:noFill/>
              </a:ln>
              <a:solidFill>
                <a:srgbClr val="6098C8"/>
              </a:solidFill>
              <a:effectLst/>
              <a:uLnTx/>
              <a:uFillTx/>
              <a:latin typeface="Calibri Light" panose="020F0302020204030204" pitchFamily="34" charset="0"/>
              <a:ea typeface="Tahoma" panose="020B0604030504040204" pitchFamily="34" charset="0"/>
              <a:cs typeface="Tahoma" panose="020B0604030504040204" pitchFamily="34" charset="0"/>
              <a:sym typeface="Arial"/>
            </a:endParaRPr>
          </a:p>
        </p:txBody>
      </p:sp>
      <p:sp>
        <p:nvSpPr>
          <p:cNvPr id="20" name="Google Shape;398;p36"/>
          <p:cNvSpPr/>
          <p:nvPr/>
        </p:nvSpPr>
        <p:spPr>
          <a:xfrm>
            <a:off x="1221191" y="966312"/>
            <a:ext cx="1518800" cy="1518800"/>
          </a:xfrm>
          <a:prstGeom prst="ellipse">
            <a:avLst/>
          </a:prstGeom>
          <a:solidFill>
            <a:srgbClr val="6098C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nvGrpSpPr>
          <p:cNvPr id="21" name="Graphic 10">
            <a:extLst>
              <a:ext uri="{FF2B5EF4-FFF2-40B4-BE49-F238E27FC236}">
                <a16:creationId xmlns:a16="http://schemas.microsoft.com/office/drawing/2014/main" id="{D782EB7C-0C42-D44E-9187-8FE3296AC59C}"/>
              </a:ext>
            </a:extLst>
          </p:cNvPr>
          <p:cNvGrpSpPr/>
          <p:nvPr/>
        </p:nvGrpSpPr>
        <p:grpSpPr>
          <a:xfrm>
            <a:off x="1563661" y="1344679"/>
            <a:ext cx="876922" cy="855905"/>
            <a:chOff x="1435648" y="1484405"/>
            <a:chExt cx="883172" cy="883135"/>
          </a:xfrm>
          <a:solidFill>
            <a:srgbClr val="FFFFFF"/>
          </a:solidFill>
        </p:grpSpPr>
        <p:sp>
          <p:nvSpPr>
            <p:cNvPr id="22" name="Freeform 21">
              <a:extLst>
                <a:ext uri="{FF2B5EF4-FFF2-40B4-BE49-F238E27FC236}">
                  <a16:creationId xmlns:a16="http://schemas.microsoft.com/office/drawing/2014/main" id="{57EE37F7-15E2-DE41-89A2-883A5E8E498A}"/>
                </a:ext>
              </a:extLst>
            </p:cNvPr>
            <p:cNvSpPr/>
            <p:nvPr/>
          </p:nvSpPr>
          <p:spPr>
            <a:xfrm>
              <a:off x="1435648" y="2018071"/>
              <a:ext cx="530742" cy="349469"/>
            </a:xfrm>
            <a:custGeom>
              <a:avLst/>
              <a:gdLst>
                <a:gd name="connsiteX0" fmla="*/ 340495 w 530742"/>
                <a:gd name="connsiteY0" fmla="*/ 0 h 349469"/>
                <a:gd name="connsiteX1" fmla="*/ 190362 w 530742"/>
                <a:gd name="connsiteY1" fmla="*/ 0 h 349469"/>
                <a:gd name="connsiteX2" fmla="*/ 6346 w 530742"/>
                <a:gd name="connsiteY2" fmla="*/ 180412 h 349469"/>
                <a:gd name="connsiteX3" fmla="*/ 11933 w 530742"/>
                <a:gd name="connsiteY3" fmla="*/ 281883 h 349469"/>
                <a:gd name="connsiteX4" fmla="*/ 265339 w 530742"/>
                <a:gd name="connsiteY4" fmla="*/ 349470 h 349469"/>
                <a:gd name="connsiteX5" fmla="*/ 518745 w 530742"/>
                <a:gd name="connsiteY5" fmla="*/ 281883 h 349469"/>
                <a:gd name="connsiteX6" fmla="*/ 524332 w 530742"/>
                <a:gd name="connsiteY6" fmla="*/ 180412 h 349469"/>
                <a:gd name="connsiteX7" fmla="*/ 340495 w 530742"/>
                <a:gd name="connsiteY7" fmla="*/ 0 h 349469"/>
                <a:gd name="connsiteX8" fmla="*/ 494594 w 530742"/>
                <a:gd name="connsiteY8" fmla="*/ 253586 h 349469"/>
                <a:gd name="connsiteX9" fmla="*/ 267501 w 530742"/>
                <a:gd name="connsiteY9" fmla="*/ 311801 h 349469"/>
                <a:gd name="connsiteX10" fmla="*/ 40409 w 530742"/>
                <a:gd name="connsiteY10" fmla="*/ 255388 h 349469"/>
                <a:gd name="connsiteX11" fmla="*/ 190542 w 530742"/>
                <a:gd name="connsiteY11" fmla="*/ 35506 h 349469"/>
                <a:gd name="connsiteX12" fmla="*/ 342658 w 530742"/>
                <a:gd name="connsiteY12" fmla="*/ 35506 h 349469"/>
                <a:gd name="connsiteX13" fmla="*/ 494594 w 530742"/>
                <a:gd name="connsiteY13" fmla="*/ 253586 h 34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742" h="349469">
                  <a:moveTo>
                    <a:pt x="340495" y="0"/>
                  </a:moveTo>
                  <a:lnTo>
                    <a:pt x="190362" y="0"/>
                  </a:lnTo>
                  <a:cubicBezTo>
                    <a:pt x="88892" y="0"/>
                    <a:pt x="8328" y="80744"/>
                    <a:pt x="6346" y="180412"/>
                  </a:cubicBezTo>
                  <a:cubicBezTo>
                    <a:pt x="758" y="210511"/>
                    <a:pt x="-6811" y="263138"/>
                    <a:pt x="11933" y="281883"/>
                  </a:cubicBezTo>
                  <a:cubicBezTo>
                    <a:pt x="62578" y="330725"/>
                    <a:pt x="177205" y="349470"/>
                    <a:pt x="265339" y="349470"/>
                  </a:cubicBezTo>
                  <a:cubicBezTo>
                    <a:pt x="355455" y="349470"/>
                    <a:pt x="468100" y="330725"/>
                    <a:pt x="518745" y="281883"/>
                  </a:cubicBezTo>
                  <a:cubicBezTo>
                    <a:pt x="537489" y="263138"/>
                    <a:pt x="530099" y="210511"/>
                    <a:pt x="524332" y="180412"/>
                  </a:cubicBezTo>
                  <a:cubicBezTo>
                    <a:pt x="522710" y="80744"/>
                    <a:pt x="440164" y="0"/>
                    <a:pt x="340495" y="0"/>
                  </a:cubicBezTo>
                  <a:close/>
                  <a:moveTo>
                    <a:pt x="494594" y="253586"/>
                  </a:moveTo>
                  <a:cubicBezTo>
                    <a:pt x="458908" y="289272"/>
                    <a:pt x="370594" y="311801"/>
                    <a:pt x="267501" y="311801"/>
                  </a:cubicBezTo>
                  <a:cubicBezTo>
                    <a:pt x="164229" y="311801"/>
                    <a:pt x="74113" y="289272"/>
                    <a:pt x="40409" y="255388"/>
                  </a:cubicBezTo>
                  <a:cubicBezTo>
                    <a:pt x="36625" y="247819"/>
                    <a:pt x="18601" y="43977"/>
                    <a:pt x="190542" y="35506"/>
                  </a:cubicBezTo>
                  <a:cubicBezTo>
                    <a:pt x="229653" y="33523"/>
                    <a:pt x="342658" y="35506"/>
                    <a:pt x="342658" y="35506"/>
                  </a:cubicBezTo>
                  <a:cubicBezTo>
                    <a:pt x="511175" y="35686"/>
                    <a:pt x="498378" y="247999"/>
                    <a:pt x="494594" y="253586"/>
                  </a:cubicBezTo>
                  <a:close/>
                </a:path>
              </a:pathLst>
            </a:custGeom>
            <a:solidFill>
              <a:schemeClr val="bg1"/>
            </a:solidFill>
            <a:ln w="17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24" name="Freeform 23">
              <a:extLst>
                <a:ext uri="{FF2B5EF4-FFF2-40B4-BE49-F238E27FC236}">
                  <a16:creationId xmlns:a16="http://schemas.microsoft.com/office/drawing/2014/main" id="{E1A6EE0D-88FD-CE43-803B-7BFE3DABC96E}"/>
                </a:ext>
              </a:extLst>
            </p:cNvPr>
            <p:cNvSpPr/>
            <p:nvPr/>
          </p:nvSpPr>
          <p:spPr>
            <a:xfrm>
              <a:off x="1550853" y="1687166"/>
              <a:ext cx="296696" cy="297022"/>
            </a:xfrm>
            <a:custGeom>
              <a:avLst/>
              <a:gdLst>
                <a:gd name="connsiteX0" fmla="*/ 148331 w 296696"/>
                <a:gd name="connsiteY0" fmla="*/ 297022 h 297022"/>
                <a:gd name="connsiteX1" fmla="*/ 296662 w 296696"/>
                <a:gd name="connsiteY1" fmla="*/ 148511 h 297022"/>
                <a:gd name="connsiteX2" fmla="*/ 148331 w 296696"/>
                <a:gd name="connsiteY2" fmla="*/ 0 h 297022"/>
                <a:gd name="connsiteX3" fmla="*/ 0 w 296696"/>
                <a:gd name="connsiteY3" fmla="*/ 148511 h 297022"/>
                <a:gd name="connsiteX4" fmla="*/ 148331 w 296696"/>
                <a:gd name="connsiteY4" fmla="*/ 297022 h 297022"/>
                <a:gd name="connsiteX5" fmla="*/ 148331 w 296696"/>
                <a:gd name="connsiteY5" fmla="*/ 37668 h 297022"/>
                <a:gd name="connsiteX6" fmla="*/ 260976 w 296696"/>
                <a:gd name="connsiteY6" fmla="*/ 148511 h 297022"/>
                <a:gd name="connsiteX7" fmla="*/ 148331 w 296696"/>
                <a:gd name="connsiteY7" fmla="*/ 259354 h 297022"/>
                <a:gd name="connsiteX8" fmla="*/ 35686 w 296696"/>
                <a:gd name="connsiteY8" fmla="*/ 148511 h 297022"/>
                <a:gd name="connsiteX9" fmla="*/ 148331 w 296696"/>
                <a:gd name="connsiteY9" fmla="*/ 37668 h 2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696" h="297022">
                  <a:moveTo>
                    <a:pt x="148331" y="297022"/>
                  </a:moveTo>
                  <a:cubicBezTo>
                    <a:pt x="230877" y="297022"/>
                    <a:pt x="298464" y="229435"/>
                    <a:pt x="296662" y="148511"/>
                  </a:cubicBezTo>
                  <a:cubicBezTo>
                    <a:pt x="296662" y="65785"/>
                    <a:pt x="230877" y="0"/>
                    <a:pt x="148331" y="0"/>
                  </a:cubicBezTo>
                  <a:cubicBezTo>
                    <a:pt x="67587" y="0"/>
                    <a:pt x="0" y="67587"/>
                    <a:pt x="0" y="148511"/>
                  </a:cubicBezTo>
                  <a:cubicBezTo>
                    <a:pt x="0" y="231237"/>
                    <a:pt x="65785" y="297022"/>
                    <a:pt x="148331" y="297022"/>
                  </a:cubicBezTo>
                  <a:close/>
                  <a:moveTo>
                    <a:pt x="148331" y="37668"/>
                  </a:moveTo>
                  <a:cubicBezTo>
                    <a:pt x="210331" y="37668"/>
                    <a:pt x="260976" y="88314"/>
                    <a:pt x="260976" y="148511"/>
                  </a:cubicBezTo>
                  <a:cubicBezTo>
                    <a:pt x="260976" y="208708"/>
                    <a:pt x="210331" y="259354"/>
                    <a:pt x="148331" y="259354"/>
                  </a:cubicBezTo>
                  <a:cubicBezTo>
                    <a:pt x="86331" y="259354"/>
                    <a:pt x="35686" y="208708"/>
                    <a:pt x="35686" y="148511"/>
                  </a:cubicBezTo>
                  <a:cubicBezTo>
                    <a:pt x="35686" y="88314"/>
                    <a:pt x="86511" y="37668"/>
                    <a:pt x="148331" y="37668"/>
                  </a:cubicBezTo>
                  <a:close/>
                </a:path>
              </a:pathLst>
            </a:custGeom>
            <a:solidFill>
              <a:schemeClr val="bg1"/>
            </a:solidFill>
            <a:ln w="17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25" name="Freeform 24">
              <a:extLst>
                <a:ext uri="{FF2B5EF4-FFF2-40B4-BE49-F238E27FC236}">
                  <a16:creationId xmlns:a16="http://schemas.microsoft.com/office/drawing/2014/main" id="{1CA6A14A-C36A-B744-8E42-DD86CB1D26EA}"/>
                </a:ext>
              </a:extLst>
            </p:cNvPr>
            <p:cNvSpPr/>
            <p:nvPr/>
          </p:nvSpPr>
          <p:spPr>
            <a:xfrm>
              <a:off x="1872026" y="1484405"/>
              <a:ext cx="446794" cy="405882"/>
            </a:xfrm>
            <a:custGeom>
              <a:avLst/>
              <a:gdLst>
                <a:gd name="connsiteX0" fmla="*/ 0 w 446794"/>
                <a:gd name="connsiteY0" fmla="*/ 0 h 405882"/>
                <a:gd name="connsiteX1" fmla="*/ 0 w 446794"/>
                <a:gd name="connsiteY1" fmla="*/ 272511 h 405882"/>
                <a:gd name="connsiteX2" fmla="*/ 58215 w 446794"/>
                <a:gd name="connsiteY2" fmla="*/ 272511 h 405882"/>
                <a:gd name="connsiteX3" fmla="*/ 58215 w 446794"/>
                <a:gd name="connsiteY3" fmla="*/ 405882 h 405882"/>
                <a:gd name="connsiteX4" fmla="*/ 191586 w 446794"/>
                <a:gd name="connsiteY4" fmla="*/ 272511 h 405882"/>
                <a:gd name="connsiteX5" fmla="*/ 446795 w 446794"/>
                <a:gd name="connsiteY5" fmla="*/ 272511 h 405882"/>
                <a:gd name="connsiteX6" fmla="*/ 446795 w 446794"/>
                <a:gd name="connsiteY6" fmla="*/ 0 h 405882"/>
                <a:gd name="connsiteX7" fmla="*/ 0 w 446794"/>
                <a:gd name="connsiteY7" fmla="*/ 0 h 405882"/>
                <a:gd name="connsiteX8" fmla="*/ 411109 w 446794"/>
                <a:gd name="connsiteY8" fmla="*/ 236825 h 405882"/>
                <a:gd name="connsiteX9" fmla="*/ 178249 w 446794"/>
                <a:gd name="connsiteY9" fmla="*/ 236825 h 405882"/>
                <a:gd name="connsiteX10" fmla="*/ 95703 w 446794"/>
                <a:gd name="connsiteY10" fmla="*/ 319551 h 405882"/>
                <a:gd name="connsiteX11" fmla="*/ 95703 w 446794"/>
                <a:gd name="connsiteY11" fmla="*/ 236825 h 405882"/>
                <a:gd name="connsiteX12" fmla="*/ 37488 w 446794"/>
                <a:gd name="connsiteY12" fmla="*/ 236825 h 405882"/>
                <a:gd name="connsiteX13" fmla="*/ 37488 w 446794"/>
                <a:gd name="connsiteY13" fmla="*/ 37668 h 405882"/>
                <a:gd name="connsiteX14" fmla="*/ 411109 w 446794"/>
                <a:gd name="connsiteY14" fmla="*/ 37668 h 405882"/>
                <a:gd name="connsiteX15" fmla="*/ 411109 w 446794"/>
                <a:gd name="connsiteY15" fmla="*/ 236825 h 40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794" h="405882">
                  <a:moveTo>
                    <a:pt x="0" y="0"/>
                  </a:moveTo>
                  <a:lnTo>
                    <a:pt x="0" y="272511"/>
                  </a:lnTo>
                  <a:lnTo>
                    <a:pt x="58215" y="272511"/>
                  </a:lnTo>
                  <a:lnTo>
                    <a:pt x="58215" y="405882"/>
                  </a:lnTo>
                  <a:lnTo>
                    <a:pt x="191586" y="272511"/>
                  </a:lnTo>
                  <a:lnTo>
                    <a:pt x="446795" y="272511"/>
                  </a:lnTo>
                  <a:lnTo>
                    <a:pt x="446795" y="0"/>
                  </a:lnTo>
                  <a:lnTo>
                    <a:pt x="0" y="0"/>
                  </a:lnTo>
                  <a:close/>
                  <a:moveTo>
                    <a:pt x="411109" y="236825"/>
                  </a:moveTo>
                  <a:lnTo>
                    <a:pt x="178249" y="236825"/>
                  </a:lnTo>
                  <a:lnTo>
                    <a:pt x="95703" y="319551"/>
                  </a:lnTo>
                  <a:lnTo>
                    <a:pt x="95703" y="236825"/>
                  </a:lnTo>
                  <a:lnTo>
                    <a:pt x="37488" y="236825"/>
                  </a:lnTo>
                  <a:lnTo>
                    <a:pt x="37488" y="37668"/>
                  </a:lnTo>
                  <a:lnTo>
                    <a:pt x="411109" y="37668"/>
                  </a:lnTo>
                  <a:lnTo>
                    <a:pt x="411109" y="236825"/>
                  </a:lnTo>
                  <a:close/>
                </a:path>
              </a:pathLst>
            </a:custGeom>
            <a:solidFill>
              <a:schemeClr val="bg1"/>
            </a:solidFill>
            <a:ln w="17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grpSp>
    </p:spTree>
    <p:extLst>
      <p:ext uri="{BB962C8B-B14F-4D97-AF65-F5344CB8AC3E}">
        <p14:creationId xmlns:p14="http://schemas.microsoft.com/office/powerpoint/2010/main" val="174287421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919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ttÄlu rezultÄti vaicÄjumam âRTUâ">
            <a:extLst>
              <a:ext uri="{FF2B5EF4-FFF2-40B4-BE49-F238E27FC236}">
                <a16:creationId xmlns:a16="http://schemas.microsoft.com/office/drawing/2014/main" id="{E6A9F3E8-6DD9-46E6-A4BA-C4D04327F8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A1484909-AD5E-4E98-9A89-FEB63A2C0EC9}"/>
              </a:ext>
            </a:extLst>
          </p:cNvPr>
          <p:cNvSpPr txBox="1">
            <a:spLocks noChangeArrowheads="1"/>
          </p:cNvSpPr>
          <p:nvPr/>
        </p:nvSpPr>
        <p:spPr bwMode="auto">
          <a:xfrm>
            <a:off x="1829526" y="2789367"/>
            <a:ext cx="8532948" cy="2308324"/>
          </a:xfrm>
          <a:prstGeom prst="rect">
            <a:avLst/>
          </a:prstGeom>
          <a:noFill/>
          <a:ln w="9525">
            <a:noFill/>
            <a:miter lim="800000"/>
            <a:headEnd/>
            <a:tailEnd/>
          </a:ln>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sz="4800" b="1" i="0" u="none" strike="noStrike" kern="1200" cap="none" spc="0" normalizeH="0" baseline="0" noProof="0" dirty="0">
                <a:ln>
                  <a:noFill/>
                </a:ln>
                <a:solidFill>
                  <a:srgbClr val="DEA900"/>
                </a:solidFill>
                <a:effectLst/>
                <a:uLnTx/>
                <a:uFillTx/>
                <a:latin typeface="Arial Narrow" panose="020B0606020202030204" pitchFamily="34" charset="0"/>
                <a:ea typeface="+mn-ea"/>
                <a:cs typeface="Arial" panose="020B0604020202020204" pitchFamily="34" charset="0"/>
              </a:rPr>
              <a:t>Finansiāla atbalsta nepieciešamība uzņēmējdarbības </a:t>
            </a:r>
            <a:r>
              <a:rPr kumimoji="0" lang="lv-LV" sz="4800" b="1" i="0" u="none" strike="noStrike" kern="1200" cap="none" spc="0" normalizeH="0" baseline="0" noProof="0" dirty="0" smtClean="0">
                <a:ln>
                  <a:noFill/>
                </a:ln>
                <a:solidFill>
                  <a:srgbClr val="DEA900"/>
                </a:solidFill>
                <a:effectLst/>
                <a:uLnTx/>
                <a:uFillTx/>
                <a:latin typeface="Arial Narrow" panose="020B0606020202030204" pitchFamily="34" charset="0"/>
                <a:ea typeface="+mn-ea"/>
                <a:cs typeface="Arial" panose="020B0604020202020204" pitchFamily="34" charset="0"/>
              </a:rPr>
              <a:t>uzsākšanai</a:t>
            </a:r>
            <a:br>
              <a:rPr kumimoji="0" lang="lv-LV" sz="4800" b="1" i="0" u="none" strike="noStrike" kern="1200" cap="none" spc="0" normalizeH="0" baseline="0" noProof="0" dirty="0" smtClean="0">
                <a:ln>
                  <a:noFill/>
                </a:ln>
                <a:solidFill>
                  <a:srgbClr val="DEA900"/>
                </a:solidFill>
                <a:effectLst/>
                <a:uLnTx/>
                <a:uFillTx/>
                <a:latin typeface="Arial Narrow" panose="020B0606020202030204" pitchFamily="34" charset="0"/>
                <a:ea typeface="+mn-ea"/>
                <a:cs typeface="Arial" panose="020B0604020202020204" pitchFamily="34" charset="0"/>
              </a:rPr>
            </a:br>
            <a:r>
              <a:rPr kumimoji="0" lang="lv-LV" sz="4800" b="1" i="0" u="none" strike="noStrike" kern="1200" cap="none" spc="0" normalizeH="0" baseline="0" noProof="0" dirty="0" smtClean="0">
                <a:ln>
                  <a:noFill/>
                </a:ln>
                <a:solidFill>
                  <a:srgbClr val="DEA900"/>
                </a:solidFill>
                <a:effectLst/>
                <a:uLnTx/>
                <a:uFillTx/>
                <a:latin typeface="Arial Narrow" panose="020B0606020202030204" pitchFamily="34" charset="0"/>
                <a:ea typeface="+mn-ea"/>
                <a:cs typeface="Arial" panose="020B0604020202020204" pitchFamily="34" charset="0"/>
              </a:rPr>
              <a:t>vai attīstīšanai</a:t>
            </a:r>
            <a:endParaRPr kumimoji="0" lang="en-US" altLang="ko-KR" sz="4800" b="1" i="0" u="none" strike="noStrike" kern="1200" cap="none" spc="0" normalizeH="0" baseline="0" noProof="0" dirty="0">
              <a:ln>
                <a:noFill/>
              </a:ln>
              <a:solidFill>
                <a:srgbClr val="DEA900"/>
              </a:solidFill>
              <a:effectLst/>
              <a:uLnTx/>
              <a:uFillTx/>
              <a:latin typeface="Arial Narrow" panose="020B0606020202030204" pitchFamily="34" charset="0"/>
              <a:ea typeface="맑은 고딕" pitchFamily="50" charset="-127"/>
              <a:cs typeface="Arial" pitchFamily="34" charset="0"/>
            </a:endParaRPr>
          </a:p>
        </p:txBody>
      </p:sp>
      <p:sp>
        <p:nvSpPr>
          <p:cNvPr id="10" name="TextBox 9">
            <a:extLst>
              <a:ext uri="{FF2B5EF4-FFF2-40B4-BE49-F238E27FC236}">
                <a16:creationId xmlns:a16="http://schemas.microsoft.com/office/drawing/2014/main" id="{40E34337-3C98-4151-9B72-B0790CD4269B}"/>
              </a:ext>
            </a:extLst>
          </p:cNvPr>
          <p:cNvSpPr txBox="1"/>
          <p:nvPr/>
        </p:nvSpPr>
        <p:spPr>
          <a:xfrm>
            <a:off x="3701988" y="5456809"/>
            <a:ext cx="4788024" cy="400110"/>
          </a:xfrm>
          <a:prstGeom prst="rect">
            <a:avLst/>
          </a:prstGeom>
          <a:noFill/>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altLang="ko-KR" sz="2000" b="1" i="0" u="none" strike="noStrike" kern="1200" cap="none" spc="0" normalizeH="0" baseline="0" noProof="0" dirty="0">
                <a:ln>
                  <a:noFill/>
                </a:ln>
                <a:solidFill>
                  <a:prstClr val="black"/>
                </a:solidFill>
                <a:effectLst/>
                <a:uLnTx/>
                <a:uFillTx/>
                <a:latin typeface="Arial Narrow" panose="020B0606020202030204" pitchFamily="34" charset="0"/>
                <a:ea typeface="맑은 고딕" panose="020B0503020000020004" pitchFamily="34" charset="-127"/>
                <a:cs typeface="Arial" pitchFamily="34" charset="0"/>
              </a:rPr>
              <a:t>2019. gada septembris – novembris</a:t>
            </a:r>
            <a:endParaRPr kumimoji="0" lang="en-US" altLang="ko-KR" sz="2000" b="1" i="0" u="none" strike="noStrike" kern="1200" cap="none" spc="0" normalizeH="0" baseline="0" noProof="0" dirty="0">
              <a:ln>
                <a:noFill/>
              </a:ln>
              <a:solidFill>
                <a:prstClr val="black"/>
              </a:solidFill>
              <a:effectLst/>
              <a:uLnTx/>
              <a:uFillTx/>
              <a:latin typeface="Arial Narrow" panose="020B0606020202030204" pitchFamily="34" charset="0"/>
              <a:ea typeface="맑은 고딕" panose="020B0503020000020004" pitchFamily="34" charset="-127"/>
              <a:cs typeface="Arial" pitchFamily="34" charset="0"/>
            </a:endParaRPr>
          </a:p>
        </p:txBody>
      </p:sp>
      <p:pic>
        <p:nvPicPr>
          <p:cNvPr id="2" name="Picture 1"/>
          <p:cNvPicPr>
            <a:picLocks noChangeAspect="1"/>
          </p:cNvPicPr>
          <p:nvPr/>
        </p:nvPicPr>
        <p:blipFill>
          <a:blip r:embed="rId2"/>
          <a:stretch>
            <a:fillRect/>
          </a:stretch>
        </p:blipFill>
        <p:spPr>
          <a:xfrm>
            <a:off x="5038725" y="546401"/>
            <a:ext cx="2114550" cy="2162175"/>
          </a:xfrm>
          <a:prstGeom prst="rect">
            <a:avLst/>
          </a:prstGeom>
        </p:spPr>
      </p:pic>
      <p:pic>
        <p:nvPicPr>
          <p:cNvPr id="7" name="Picture 10">
            <a:extLst>
              <a:ext uri="{FF2B5EF4-FFF2-40B4-BE49-F238E27FC236}">
                <a16:creationId xmlns:a16="http://schemas.microsoft.com/office/drawing/2014/main" id="{02EC8D35-500E-4345-BD96-A6A602932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Tree>
    <p:extLst>
      <p:ext uri="{BB962C8B-B14F-4D97-AF65-F5344CB8AC3E}">
        <p14:creationId xmlns:p14="http://schemas.microsoft.com/office/powerpoint/2010/main" val="3590771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7" name="Rectangle 2"/>
          <p:cNvSpPr>
            <a:spLocks noRot="1" noChangeArrowheads="1"/>
          </p:cNvSpPr>
          <p:nvPr/>
        </p:nvSpPr>
        <p:spPr bwMode="auto">
          <a:xfrm>
            <a:off x="1524003" y="0"/>
            <a:ext cx="7281863"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lv-LV" altLang="lv-LV" sz="2400" b="0" i="0" u="none" strike="noStrike" kern="1200" cap="none" spc="0" normalizeH="0" baseline="0" noProof="0">
                <a:ln>
                  <a:noFill/>
                </a:ln>
                <a:solidFill>
                  <a:prstClr val="white"/>
                </a:solidFill>
                <a:effectLst/>
                <a:uLnTx/>
                <a:uFillTx/>
                <a:latin typeface="Arial Narrow" pitchFamily="34" charset="0"/>
                <a:ea typeface="+mn-ea"/>
                <a:cs typeface="+mn-cs"/>
              </a:rPr>
              <a:t>Pētījuma apraksts</a:t>
            </a:r>
            <a:endParaRPr kumimoji="0" lang="en-US" altLang="lv-LV" sz="2400" b="0" i="0" u="none" strike="noStrike" kern="1200" cap="none" spc="0" normalizeH="0" baseline="0" noProof="0">
              <a:ln>
                <a:noFill/>
              </a:ln>
              <a:solidFill>
                <a:prstClr val="white"/>
              </a:solidFill>
              <a:effectLst/>
              <a:uLnTx/>
              <a:uFillTx/>
              <a:latin typeface="Arial Narrow" pitchFamily="34" charset="0"/>
              <a:ea typeface="+mn-ea"/>
              <a:cs typeface="+mn-cs"/>
            </a:endParaRPr>
          </a:p>
        </p:txBody>
      </p:sp>
      <p:graphicFrame>
        <p:nvGraphicFramePr>
          <p:cNvPr id="200770" name="Group 66"/>
          <p:cNvGraphicFramePr>
            <a:graphicFrameLocks noGrp="1"/>
          </p:cNvGraphicFramePr>
          <p:nvPr>
            <p:ph idx="1"/>
            <p:extLst>
              <p:ext uri="{D42A27DB-BD31-4B8C-83A1-F6EECF244321}">
                <p14:modId xmlns:p14="http://schemas.microsoft.com/office/powerpoint/2010/main" val="2711479140"/>
              </p:ext>
            </p:extLst>
          </p:nvPr>
        </p:nvGraphicFramePr>
        <p:xfrm>
          <a:off x="1489805" y="1206300"/>
          <a:ext cx="9212389" cy="4445400"/>
        </p:xfrm>
        <a:graphic>
          <a:graphicData uri="http://schemas.openxmlformats.org/drawingml/2006/table">
            <a:tbl>
              <a:tblPr/>
              <a:tblGrid>
                <a:gridCol w="2580322">
                  <a:extLst>
                    <a:ext uri="{9D8B030D-6E8A-4147-A177-3AD203B41FA5}">
                      <a16:colId xmlns:a16="http://schemas.microsoft.com/office/drawing/2014/main" val="20000"/>
                    </a:ext>
                  </a:extLst>
                </a:gridCol>
                <a:gridCol w="6632067">
                  <a:extLst>
                    <a:ext uri="{9D8B030D-6E8A-4147-A177-3AD203B41FA5}">
                      <a16:colId xmlns:a16="http://schemas.microsoft.com/office/drawing/2014/main" val="20001"/>
                    </a:ext>
                  </a:extLst>
                </a:gridCol>
              </a:tblGrid>
              <a:tr h="0">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ctr" defTabSz="914400" rtl="0" eaLnBrk="0" fontAlgn="base" latinLnBrk="0" hangingPunct="0">
                        <a:lnSpc>
                          <a:spcPct val="150000"/>
                        </a:lnSpc>
                        <a:spcBef>
                          <a:spcPct val="15000"/>
                        </a:spcBef>
                        <a:spcAft>
                          <a:spcPct val="15000"/>
                        </a:spcAft>
                        <a:buClr>
                          <a:schemeClr val="hlink"/>
                        </a:buClr>
                        <a:buSzPct val="80000"/>
                        <a:buFont typeface="Arial" charset="0"/>
                        <a:buNone/>
                        <a:tabLst/>
                      </a:pPr>
                      <a:r>
                        <a:rPr kumimoji="0" lang="lv-LV" altLang="lv-LV" sz="1300" b="1" i="0" u="none" strike="noStrike" cap="none" normalizeH="0" baseline="0" noProof="1">
                          <a:ln>
                            <a:noFill/>
                          </a:ln>
                          <a:solidFill>
                            <a:schemeClr val="tx1"/>
                          </a:solidFill>
                          <a:effectLst/>
                          <a:latin typeface="Arial Narrow" pitchFamily="34" charset="0"/>
                        </a:rPr>
                        <a:t>Pētījuma veicējs  </a:t>
                      </a:r>
                    </a:p>
                  </a:txBody>
                  <a:tcPr marL="72000" marR="72000" marT="72000" marB="72000" anchor="ctr" horzOverflow="overflow">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l" defTabSz="914400" rtl="0" eaLnBrk="0" fontAlgn="ctr" latinLnBrk="0" hangingPunct="0">
                        <a:lnSpc>
                          <a:spcPct val="150000"/>
                        </a:lnSpc>
                        <a:spcBef>
                          <a:spcPct val="15000"/>
                        </a:spcBef>
                        <a:spcAft>
                          <a:spcPct val="15000"/>
                        </a:spcAft>
                        <a:buClr>
                          <a:srgbClr val="777777"/>
                        </a:buClr>
                        <a:buSzPct val="80000"/>
                        <a:buFont typeface="Wingdings" pitchFamily="2" charset="2"/>
                        <a:buNone/>
                        <a:tabLst/>
                      </a:pPr>
                      <a:r>
                        <a:rPr kumimoji="0" lang="lv-LV" altLang="lv-LV" sz="1300" b="0" i="0" u="none" strike="noStrike" cap="none" normalizeH="0" baseline="0" noProof="1">
                          <a:ln>
                            <a:noFill/>
                          </a:ln>
                          <a:solidFill>
                            <a:schemeClr val="tx1"/>
                          </a:solidFill>
                          <a:effectLst/>
                          <a:latin typeface="Arial Narrow" pitchFamily="34" charset="0"/>
                        </a:rPr>
                        <a:t>Pētījumu centrs </a:t>
                      </a:r>
                      <a:r>
                        <a:rPr kumimoji="0" lang="en-GB" altLang="lv-LV" sz="1300" b="0" i="0" u="none" strike="noStrike" cap="none" normalizeH="0" baseline="0" noProof="1">
                          <a:ln>
                            <a:noFill/>
                          </a:ln>
                          <a:solidFill>
                            <a:schemeClr val="tx1"/>
                          </a:solidFill>
                          <a:effectLst/>
                          <a:latin typeface="Arial Narrow" pitchFamily="34" charset="0"/>
                        </a:rPr>
                        <a:t>SKDS</a:t>
                      </a:r>
                      <a:endParaRPr kumimoji="0" lang="lv-LV" altLang="lv-LV" sz="1300" b="0" i="0" u="none" strike="noStrike" cap="none" normalizeH="0" baseline="0" noProof="1">
                        <a:ln>
                          <a:noFill/>
                        </a:ln>
                        <a:solidFill>
                          <a:schemeClr val="tx1"/>
                        </a:solidFill>
                        <a:effectLst/>
                        <a:latin typeface="Arial Narrow" pitchFamily="34" charset="0"/>
                      </a:endParaRPr>
                    </a:p>
                  </a:txBody>
                  <a:tcPr marL="72000" marR="72000" marT="72000" marB="72000" anchor="ctr"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2609">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ctr" defTabSz="914400" rtl="0" eaLnBrk="0" fontAlgn="base" latinLnBrk="0" hangingPunct="0">
                        <a:lnSpc>
                          <a:spcPct val="150000"/>
                        </a:lnSpc>
                        <a:spcBef>
                          <a:spcPct val="15000"/>
                        </a:spcBef>
                        <a:spcAft>
                          <a:spcPct val="15000"/>
                        </a:spcAft>
                        <a:buClr>
                          <a:schemeClr val="hlink"/>
                        </a:buClr>
                        <a:buSzPct val="80000"/>
                        <a:buFont typeface="Arial" charset="0"/>
                        <a:buNone/>
                        <a:tabLst/>
                      </a:pPr>
                      <a:r>
                        <a:rPr kumimoji="0" lang="lv-LV" altLang="lv-LV" sz="1300" b="1" i="0" u="none" strike="noStrike" cap="none" normalizeH="0" baseline="0" noProof="1">
                          <a:ln>
                            <a:noFill/>
                          </a:ln>
                          <a:solidFill>
                            <a:schemeClr val="tx1"/>
                          </a:solidFill>
                          <a:effectLst/>
                          <a:latin typeface="Arial Narrow" pitchFamily="34" charset="0"/>
                        </a:rPr>
                        <a:t>Mērķa grupa</a:t>
                      </a:r>
                    </a:p>
                  </a:txBody>
                  <a:tcPr marL="72000" marR="72000" marT="72000" marB="72000" anchor="ctr" horzOverflow="overflow">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l" defTabSz="914400" rtl="0" eaLnBrk="0" fontAlgn="base" latinLnBrk="0" hangingPunct="0">
                        <a:lnSpc>
                          <a:spcPct val="100000"/>
                        </a:lnSpc>
                        <a:spcBef>
                          <a:spcPct val="15000"/>
                        </a:spcBef>
                        <a:spcAft>
                          <a:spcPct val="15000"/>
                        </a:spcAft>
                        <a:buClr>
                          <a:schemeClr val="hlink"/>
                        </a:buClr>
                        <a:buSzPct val="80000"/>
                        <a:buFont typeface="Arial" charset="0"/>
                        <a:buNone/>
                        <a:tabLst/>
                      </a:pPr>
                      <a:r>
                        <a:rPr kumimoji="0" lang="lv-LV" altLang="lv-LV" sz="1300" b="1" i="0" u="none" strike="noStrike" cap="none" normalizeH="0" baseline="0" noProof="1">
                          <a:ln>
                            <a:noFill/>
                          </a:ln>
                          <a:solidFill>
                            <a:schemeClr val="tx1"/>
                          </a:solidFill>
                          <a:effectLst/>
                          <a:latin typeface="Arial Narrow" pitchFamily="34" charset="0"/>
                        </a:rPr>
                        <a:t>Juridiskas un fiziskas personas vecumā no 18</a:t>
                      </a:r>
                      <a:r>
                        <a:rPr kumimoji="0" lang="en-GB" altLang="lv-LV" sz="1300" b="1" i="0" u="none" strike="noStrike" cap="none" normalizeH="0" baseline="0" noProof="1">
                          <a:ln>
                            <a:noFill/>
                          </a:ln>
                          <a:solidFill>
                            <a:schemeClr val="tx1"/>
                          </a:solidFill>
                          <a:effectLst/>
                          <a:latin typeface="Arial Narrow" pitchFamily="34" charset="0"/>
                        </a:rPr>
                        <a:t> </a:t>
                      </a:r>
                      <a:r>
                        <a:rPr kumimoji="0" lang="lv-LV" altLang="lv-LV" sz="1300" b="1" i="0" u="none" strike="noStrike" cap="none" normalizeH="0" baseline="0" noProof="1">
                          <a:ln>
                            <a:noFill/>
                          </a:ln>
                          <a:solidFill>
                            <a:schemeClr val="tx1"/>
                          </a:solidFill>
                          <a:effectLst/>
                          <a:latin typeface="Arial Narrow" pitchFamily="34" charset="0"/>
                        </a:rPr>
                        <a:t>līdz 80 gadiem, kuras plāno attīstīt uzņēmējdarbību</a:t>
                      </a:r>
                    </a:p>
                  </a:txBody>
                  <a:tcPr marL="72000" marR="72000" marT="72000" marB="72000" anchor="ctr"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8934">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ctr" defTabSz="914400" rtl="0" eaLnBrk="0" fontAlgn="base" latinLnBrk="0" hangingPunct="0">
                        <a:lnSpc>
                          <a:spcPct val="150000"/>
                        </a:lnSpc>
                        <a:spcBef>
                          <a:spcPct val="15000"/>
                        </a:spcBef>
                        <a:spcAft>
                          <a:spcPct val="15000"/>
                        </a:spcAft>
                        <a:buClr>
                          <a:schemeClr val="hlink"/>
                        </a:buClr>
                        <a:buSzPct val="80000"/>
                        <a:buFont typeface="Arial" charset="0"/>
                        <a:buNone/>
                        <a:tabLst/>
                      </a:pPr>
                      <a:r>
                        <a:rPr kumimoji="0" lang="lv-LV" altLang="lv-LV" sz="1300" b="1" i="0" u="none" strike="noStrike" cap="none" normalizeH="0" baseline="0" noProof="1">
                          <a:ln>
                            <a:noFill/>
                          </a:ln>
                          <a:solidFill>
                            <a:schemeClr val="tx1"/>
                          </a:solidFill>
                          <a:effectLst/>
                          <a:latin typeface="Arial Narrow" pitchFamily="34" charset="0"/>
                        </a:rPr>
                        <a:t>Aptaujas metode</a:t>
                      </a:r>
                    </a:p>
                  </a:txBody>
                  <a:tcPr marL="72000" marR="72000" marT="72000" marB="72000" anchor="ctr" horzOverflow="overflow">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l" defTabSz="914400" rtl="0" eaLnBrk="0" fontAlgn="base" latinLnBrk="0" hangingPunct="0">
                        <a:lnSpc>
                          <a:spcPct val="150000"/>
                        </a:lnSpc>
                        <a:spcBef>
                          <a:spcPct val="15000"/>
                        </a:spcBef>
                        <a:spcAft>
                          <a:spcPct val="15000"/>
                        </a:spcAft>
                        <a:buClr>
                          <a:schemeClr val="hlink"/>
                        </a:buClr>
                        <a:buSzPct val="80000"/>
                        <a:buFont typeface="Arial" charset="0"/>
                        <a:buNone/>
                        <a:tabLst/>
                      </a:pPr>
                      <a:r>
                        <a:rPr kumimoji="0" lang="lv-LV" altLang="lv-LV" sz="1300" b="0" i="0" u="none" strike="noStrike" cap="none" normalizeH="0" baseline="0" noProof="1">
                          <a:ln>
                            <a:noFill/>
                          </a:ln>
                          <a:solidFill>
                            <a:schemeClr val="tx1"/>
                          </a:solidFill>
                          <a:effectLst/>
                          <a:latin typeface="Arial Narrow" pitchFamily="34" charset="0"/>
                        </a:rPr>
                        <a:t>CAWI (</a:t>
                      </a:r>
                      <a:r>
                        <a:rPr kumimoji="0" lang="lv-LV" altLang="lv-LV" sz="1300" b="0" i="1" u="none" strike="noStrike" cap="none" normalizeH="0" baseline="0" noProof="1">
                          <a:ln>
                            <a:noFill/>
                          </a:ln>
                          <a:solidFill>
                            <a:schemeClr val="tx1"/>
                          </a:solidFill>
                          <a:effectLst/>
                          <a:latin typeface="Arial Narrow" pitchFamily="34" charset="0"/>
                        </a:rPr>
                        <a:t>Computer Aided Web Interviewing) </a:t>
                      </a:r>
                      <a:r>
                        <a:rPr kumimoji="0" lang="lv-LV" altLang="lv-LV" sz="1300" b="0" i="0" u="none" strike="noStrike" cap="none" normalizeH="0" baseline="0" noProof="1">
                          <a:ln>
                            <a:noFill/>
                          </a:ln>
                          <a:solidFill>
                            <a:schemeClr val="tx1"/>
                          </a:solidFill>
                          <a:effectLst/>
                          <a:latin typeface="Arial Narrow" pitchFamily="34" charset="0"/>
                        </a:rPr>
                        <a:t>un pašaizpildāmās anketas</a:t>
                      </a:r>
                    </a:p>
                  </a:txBody>
                  <a:tcPr marL="72000" marR="72000" marT="72000" marB="72000" anchor="ctr"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12212">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ctr" defTabSz="914400" rtl="0" eaLnBrk="0" fontAlgn="base" latinLnBrk="0" hangingPunct="0">
                        <a:lnSpc>
                          <a:spcPct val="150000"/>
                        </a:lnSpc>
                        <a:spcBef>
                          <a:spcPct val="15000"/>
                        </a:spcBef>
                        <a:spcAft>
                          <a:spcPct val="15000"/>
                        </a:spcAft>
                        <a:buClr>
                          <a:schemeClr val="hlink"/>
                        </a:buClr>
                        <a:buSzPct val="80000"/>
                        <a:buFont typeface="Arial" charset="0"/>
                        <a:buNone/>
                        <a:tabLst/>
                      </a:pPr>
                      <a:r>
                        <a:rPr kumimoji="0" lang="lv-LV" altLang="lv-LV" sz="1300" b="1" i="0" u="none" strike="noStrike" cap="none" normalizeH="0" baseline="0" noProof="1">
                          <a:ln>
                            <a:noFill/>
                          </a:ln>
                          <a:solidFill>
                            <a:schemeClr val="tx1"/>
                          </a:solidFill>
                          <a:effectLst/>
                          <a:latin typeface="Arial Narrow" pitchFamily="34" charset="0"/>
                        </a:rPr>
                        <a:t>Ģeogrāfiskais pārklājums</a:t>
                      </a:r>
                    </a:p>
                  </a:txBody>
                  <a:tcPr marL="72000" marR="72000" marT="72000" marB="72000" anchor="ctr" horzOverflow="overflow">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l" defTabSz="914400" rtl="0" eaLnBrk="0" fontAlgn="b" latinLnBrk="0" hangingPunct="0">
                        <a:lnSpc>
                          <a:spcPct val="100000"/>
                        </a:lnSpc>
                        <a:spcBef>
                          <a:spcPct val="15000"/>
                        </a:spcBef>
                        <a:spcAft>
                          <a:spcPct val="15000"/>
                        </a:spcAft>
                        <a:buClr>
                          <a:srgbClr val="777777"/>
                        </a:buClr>
                        <a:buSzPct val="80000"/>
                        <a:buFont typeface="Wingdings" pitchFamily="2" charset="2"/>
                        <a:buNone/>
                        <a:tabLst/>
                      </a:pPr>
                      <a:r>
                        <a:rPr kumimoji="0" lang="lv-LV" altLang="lv-LV" sz="1250" b="0" i="0" u="none" strike="noStrike" cap="none" normalizeH="0" baseline="0" noProof="1">
                          <a:ln>
                            <a:noFill/>
                          </a:ln>
                          <a:solidFill>
                            <a:schemeClr val="tx1"/>
                          </a:solidFill>
                          <a:effectLst/>
                          <a:latin typeface="Arial Narrow" pitchFamily="34" charset="0"/>
                        </a:rPr>
                        <a:t>Kandavas novads un Kandavas pilsēta, Jaunpils novads un Tukuma novada Irlavas, Pūres, Sēmes pagasti; Beverīnas un Strenču novadi, Apes novada Gaujienas un Virešu pagasti, Burtnieku novada Ēveles pagasts, Smiltenes novada Grundzāles pagasts, Valkas novada Zvārtavas, Vijciema, Valkas un Ērģemes pagasti un Valkas pilsēta; Kārķu pagasts, Mazsalaca, Mazsalacas pagasts, Rūjiena, Bērzaines pagasts, Burtnieku pagasts, Ipiķu pagasts, Jeru pagasts, Kocēnu pagasts, Ķoņu pagasts, Lodes pagasts, Naukšēnu pagasts, Ramatas pagasts, Rencēnu pagasts, Sēļu pagasts, Skaņkalnes pagasts, Valmieras pagasts, Vilpulkas pagasts, Matīšu pagasts, Vecates pagasts; Olaine, Babītes pagasts, Mārupes novads, Olaines pagasts, Salas pagasts; Sigulda, Vangaži, Allažu pagasts, Inčukalna novads, Krimuldas pagasts,  Mālpils pagasts, Mores pagasts, Sējas pagasts, Siguldas pagasts; Aloja, Limbaži, Staicele, Alojas pagasts, Braslavas pagasts, Brīvzemnieku pagasts, Dikļu pagasts, Katvaru pagasts, Lēdurgas pagasts, Limbažu pagasts, Staiceles pagats, Stalbes pagasts, Straupes pagasts, Umurgas pagasts, Vidrižu pagasts, Vaidavas pagasts, Zilākalna pagasts</a:t>
                      </a:r>
                    </a:p>
                  </a:txBody>
                  <a:tcPr marL="72000" marR="72000" marT="72000" marB="72000" anchor="ctr"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ctr" defTabSz="914400" rtl="0" eaLnBrk="0" fontAlgn="base" latinLnBrk="0" hangingPunct="0">
                        <a:lnSpc>
                          <a:spcPct val="150000"/>
                        </a:lnSpc>
                        <a:spcBef>
                          <a:spcPct val="15000"/>
                        </a:spcBef>
                        <a:spcAft>
                          <a:spcPct val="15000"/>
                        </a:spcAft>
                        <a:buClr>
                          <a:schemeClr val="hlink"/>
                        </a:buClr>
                        <a:buSzPct val="80000"/>
                        <a:buFont typeface="Arial" charset="0"/>
                        <a:buNone/>
                        <a:tabLst/>
                      </a:pPr>
                      <a:r>
                        <a:rPr kumimoji="0" lang="lv-LV" altLang="lv-LV" sz="1300" b="1" i="0" u="none" strike="noStrike" cap="none" normalizeH="0" baseline="0" noProof="1">
                          <a:ln>
                            <a:noFill/>
                          </a:ln>
                          <a:solidFill>
                            <a:schemeClr val="tx1"/>
                          </a:solidFill>
                          <a:effectLst/>
                          <a:latin typeface="Arial Narrow" pitchFamily="34" charset="0"/>
                        </a:rPr>
                        <a:t>Sasniegtās izlases lielums</a:t>
                      </a:r>
                    </a:p>
                  </a:txBody>
                  <a:tcPr marL="72000" marR="72000" marT="72000" marB="72000" anchor="ctr" horzOverflow="overflow">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charset="0"/>
                        <a:defRPr sz="2800">
                          <a:solidFill>
                            <a:schemeClr val="tx1"/>
                          </a:solidFill>
                          <a:latin typeface="Tahoma" pitchFamily="34" charset="0"/>
                        </a:defRPr>
                      </a:lvl1pPr>
                      <a:lvl2pPr>
                        <a:spcBef>
                          <a:spcPct val="20000"/>
                        </a:spcBef>
                        <a:buClr>
                          <a:schemeClr val="folHlink"/>
                        </a:buClr>
                        <a:buFont typeface="Wingdings" pitchFamily="2" charset="2"/>
                        <a:defRPr sz="2400">
                          <a:solidFill>
                            <a:schemeClr val="tx1"/>
                          </a:solidFill>
                          <a:latin typeface="Tahoma" pitchFamily="34" charset="0"/>
                        </a:defRPr>
                      </a:lvl2pPr>
                      <a:lvl3pPr>
                        <a:spcBef>
                          <a:spcPct val="20000"/>
                        </a:spcBef>
                        <a:buClr>
                          <a:schemeClr val="hlink"/>
                        </a:buClr>
                        <a:buSzPct val="80000"/>
                        <a:buFont typeface="Arial" charset="0"/>
                        <a:defRPr sz="2000">
                          <a:solidFill>
                            <a:schemeClr val="tx1"/>
                          </a:solidFill>
                          <a:latin typeface="Tahoma" pitchFamily="34" charset="0"/>
                        </a:defRPr>
                      </a:lvl3pPr>
                      <a:lvl4pPr>
                        <a:spcBef>
                          <a:spcPct val="20000"/>
                        </a:spcBef>
                        <a:buClr>
                          <a:schemeClr val="folHlink"/>
                        </a:buClr>
                        <a:buFont typeface="Wingdings" pitchFamily="2" charset="2"/>
                        <a:defRPr>
                          <a:solidFill>
                            <a:schemeClr val="tx1"/>
                          </a:solidFill>
                          <a:latin typeface="Tahoma" pitchFamily="34" charset="0"/>
                        </a:defRPr>
                      </a:lvl4pPr>
                      <a:lvl5pPr>
                        <a:spcBef>
                          <a:spcPct val="20000"/>
                        </a:spcBef>
                        <a:buClr>
                          <a:schemeClr val="hlink"/>
                        </a:buClr>
                        <a:buSzPct val="80000"/>
                        <a:buFont typeface="Arial" charset="0"/>
                        <a:defRPr>
                          <a:solidFill>
                            <a:schemeClr val="tx1"/>
                          </a:solidFill>
                          <a:latin typeface="Tahoma" pitchFamily="34" charset="0"/>
                        </a:defRPr>
                      </a:lvl5pPr>
                      <a:lvl6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6pPr>
                      <a:lvl7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7pPr>
                      <a:lvl8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8pPr>
                      <a:lvl9pPr eaLnBrk="0" fontAlgn="base" hangingPunct="0">
                        <a:spcBef>
                          <a:spcPct val="20000"/>
                        </a:spcBef>
                        <a:spcAft>
                          <a:spcPct val="0"/>
                        </a:spcAft>
                        <a:buClr>
                          <a:schemeClr val="hlink"/>
                        </a:buClr>
                        <a:buSzPct val="80000"/>
                        <a:buFont typeface="Arial" charset="0"/>
                        <a:defRPr>
                          <a:solidFill>
                            <a:schemeClr val="tx1"/>
                          </a:solidFill>
                          <a:latin typeface="Tahoma" pitchFamily="34" charset="0"/>
                        </a:defRPr>
                      </a:lvl9pPr>
                    </a:lstStyle>
                    <a:p>
                      <a:pPr marL="0" marR="0" lvl="0" indent="0" algn="l" defTabSz="914400" rtl="0" eaLnBrk="0" fontAlgn="b" latinLnBrk="0" hangingPunct="0">
                        <a:lnSpc>
                          <a:spcPct val="150000"/>
                        </a:lnSpc>
                        <a:spcBef>
                          <a:spcPct val="15000"/>
                        </a:spcBef>
                        <a:spcAft>
                          <a:spcPct val="15000"/>
                        </a:spcAft>
                        <a:buClr>
                          <a:srgbClr val="777777"/>
                        </a:buClr>
                        <a:buSzPct val="80000"/>
                        <a:buFont typeface="Wingdings" pitchFamily="2" charset="2"/>
                        <a:buNone/>
                        <a:tabLst/>
                      </a:pPr>
                      <a:r>
                        <a:rPr kumimoji="0" lang="lv-LV" altLang="lv-LV" sz="1300" b="0" i="0" u="none" strike="noStrike" cap="none" normalizeH="0" baseline="0" noProof="1">
                          <a:ln>
                            <a:noFill/>
                          </a:ln>
                          <a:solidFill>
                            <a:schemeClr val="tx1"/>
                          </a:solidFill>
                          <a:effectLst/>
                          <a:latin typeface="Arial Narrow" pitchFamily="34" charset="0"/>
                        </a:rPr>
                        <a:t>314 respondenti</a:t>
                      </a:r>
                    </a:p>
                  </a:txBody>
                  <a:tcPr marL="72000" marR="72000" marT="72000" marB="72000" anchor="ctr"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p>
                      <a:pPr marL="0" marR="0" lvl="0" indent="0" algn="ctr" defTabSz="914400" rtl="0" eaLnBrk="0" fontAlgn="base" latinLnBrk="0" hangingPunct="0">
                        <a:lnSpc>
                          <a:spcPct val="150000"/>
                        </a:lnSpc>
                        <a:spcBef>
                          <a:spcPct val="15000"/>
                        </a:spcBef>
                        <a:spcAft>
                          <a:spcPct val="15000"/>
                        </a:spcAft>
                        <a:buClr>
                          <a:schemeClr val="hlink"/>
                        </a:buClr>
                        <a:buSzPct val="80000"/>
                        <a:buFont typeface="Arial" charset="0"/>
                        <a:buNone/>
                        <a:tabLst/>
                      </a:pPr>
                      <a:r>
                        <a:rPr kumimoji="0" lang="lv-LV" altLang="lv-LV" sz="1300" b="1" i="0" u="none" strike="noStrike" cap="none" normalizeH="0" baseline="0" noProof="1">
                          <a:ln>
                            <a:noFill/>
                          </a:ln>
                          <a:solidFill>
                            <a:schemeClr val="tx1"/>
                          </a:solidFill>
                          <a:effectLst/>
                          <a:latin typeface="Arial Narrow" pitchFamily="34" charset="0"/>
                        </a:rPr>
                        <a:t>Aptaujas laiks</a:t>
                      </a:r>
                    </a:p>
                  </a:txBody>
                  <a:tcPr marL="72000" marR="72000" marT="72000" marB="72000" anchor="ctr" horzOverflow="overflow">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50000"/>
                        </a:lnSpc>
                        <a:spcBef>
                          <a:spcPct val="15000"/>
                        </a:spcBef>
                        <a:spcAft>
                          <a:spcPct val="15000"/>
                        </a:spcAft>
                        <a:buClr>
                          <a:srgbClr val="777777"/>
                        </a:buClr>
                        <a:buSzPct val="80000"/>
                        <a:buFont typeface="Wingdings" pitchFamily="2" charset="2"/>
                        <a:buNone/>
                        <a:tabLst/>
                      </a:pPr>
                      <a:r>
                        <a:rPr kumimoji="0" lang="lv-LV" altLang="lv-LV" sz="1300" b="0" i="0" u="none" strike="noStrike" cap="none" normalizeH="0" baseline="0" noProof="1">
                          <a:ln>
                            <a:noFill/>
                          </a:ln>
                          <a:solidFill>
                            <a:schemeClr val="tx1"/>
                          </a:solidFill>
                          <a:effectLst/>
                          <a:latin typeface="Arial Narrow" pitchFamily="34" charset="0"/>
                        </a:rPr>
                        <a:t>2019. gada septembris </a:t>
                      </a:r>
                      <a:r>
                        <a:rPr kumimoji="0" lang="lv-LV" altLang="lv-LV" sz="1300" b="0" i="0" u="none" strike="noStrike" cap="none" normalizeH="0" baseline="0" noProof="1" smtClean="0">
                          <a:ln>
                            <a:noFill/>
                          </a:ln>
                          <a:solidFill>
                            <a:schemeClr val="tx1"/>
                          </a:solidFill>
                          <a:effectLst/>
                          <a:latin typeface="Arial Narrow" pitchFamily="34" charset="0"/>
                        </a:rPr>
                        <a:t>– novembris</a:t>
                      </a:r>
                      <a:endParaRPr kumimoji="0" lang="lv-LV" altLang="lv-LV" sz="1300" b="0" i="0" u="none" strike="noStrike" cap="none" normalizeH="0" baseline="0" noProof="1">
                        <a:ln>
                          <a:noFill/>
                        </a:ln>
                        <a:solidFill>
                          <a:schemeClr val="tx1"/>
                        </a:solidFill>
                        <a:effectLst/>
                        <a:latin typeface="Arial Narrow" pitchFamily="34" charset="0"/>
                      </a:endParaRPr>
                    </a:p>
                  </a:txBody>
                  <a:tcPr marL="72000" marR="72000" marT="72000" marB="72000" anchor="ctr" horzOverflow="overflow">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8332090"/>
                  </a:ext>
                </a:extLst>
              </a:tr>
            </a:tbl>
          </a:graphicData>
        </a:graphic>
      </p:graphicFrame>
      <p:sp>
        <p:nvSpPr>
          <p:cNvPr id="5" name="Title 3">
            <a:extLst>
              <a:ext uri="{FF2B5EF4-FFF2-40B4-BE49-F238E27FC236}">
                <a16:creationId xmlns:a16="http://schemas.microsoft.com/office/drawing/2014/main" id="{2AD9D826-1BCF-43A9-9497-90D0453BC4A2}"/>
              </a:ext>
            </a:extLst>
          </p:cNvPr>
          <p:cNvSpPr txBox="1">
            <a:spLocks/>
          </p:cNvSpPr>
          <p:nvPr/>
        </p:nvSpPr>
        <p:spPr>
          <a:xfrm>
            <a:off x="0" y="3"/>
            <a:ext cx="12192000" cy="576063"/>
          </a:xfrm>
          <a:prstGeom prst="rect">
            <a:avLst/>
          </a:prstGeom>
          <a:solidFill>
            <a:srgbClr val="FED967"/>
          </a:solidFill>
        </p:spPr>
        <p:txBody>
          <a:bodyPr vert="horz" lIns="252000" tIns="45720" rIns="10800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lv-LV" altLang="ko-KR" sz="2800" i="0" u="none" strike="noStrike" kern="1200" cap="small" spc="0" normalizeH="0" baseline="0" noProof="0" dirty="0" smtClean="0">
                <a:ln>
                  <a:noFill/>
                </a:ln>
                <a:solidFill>
                  <a:prstClr val="black"/>
                </a:solidFill>
                <a:effectLst/>
                <a:uLnTx/>
                <a:uFillTx/>
                <a:latin typeface="Arial Narrow" panose="020B0606020202030204" pitchFamily="34" charset="0"/>
                <a:ea typeface="맑은 고딕" panose="020B0503020000020004" pitchFamily="34" charset="-127"/>
                <a:cs typeface="+mj-cs"/>
              </a:rPr>
              <a:t>PĒTĪJUMA APRAKSTS</a:t>
            </a:r>
            <a:endParaRPr kumimoji="0" lang="ko-KR" altLang="en-US" sz="2800" i="0" u="none" strike="noStrike" kern="1200" cap="small" spc="0" normalizeH="0" baseline="0" noProof="0" dirty="0">
              <a:ln>
                <a:noFill/>
              </a:ln>
              <a:solidFill>
                <a:prstClr val="black"/>
              </a:solidFill>
              <a:effectLst/>
              <a:uLnTx/>
              <a:uFillTx/>
              <a:latin typeface="Arial Narrow" panose="020B0606020202030204" pitchFamily="34" charset="0"/>
              <a:ea typeface="맑은 고딕" panose="020B0503020000020004" pitchFamily="34" charset="-127"/>
              <a:cs typeface="+mj-cs"/>
            </a:endParaRPr>
          </a:p>
        </p:txBody>
      </p:sp>
      <p:pic>
        <p:nvPicPr>
          <p:cNvPr id="8" name="Picture 10">
            <a:extLst>
              <a:ext uri="{FF2B5EF4-FFF2-40B4-BE49-F238E27FC236}">
                <a16:creationId xmlns:a16="http://schemas.microsoft.com/office/drawing/2014/main" id="{02EC8D35-500E-4345-BD96-A6A602932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Tree>
    <p:extLst>
      <p:ext uri="{BB962C8B-B14F-4D97-AF65-F5344CB8AC3E}">
        <p14:creationId xmlns:p14="http://schemas.microsoft.com/office/powerpoint/2010/main" val="16161792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7C9AC37-D306-4B9E-BD8D-92DFBF9F10A9}"/>
              </a:ext>
            </a:extLst>
          </p:cNvPr>
          <p:cNvSpPr/>
          <p:nvPr/>
        </p:nvSpPr>
        <p:spPr bwMode="auto">
          <a:xfrm>
            <a:off x="3611724" y="2708920"/>
            <a:ext cx="4968552" cy="1368152"/>
          </a:xfrm>
          <a:prstGeom prst="roundRect">
            <a:avLst/>
          </a:prstGeom>
          <a:solidFill>
            <a:srgbClr val="FED967"/>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4400" b="1"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Tahoma" pitchFamily="34" charset="0"/>
                <a:ea typeface="+mn-ea"/>
                <a:cs typeface="+mn-cs"/>
              </a:defRPr>
            </a:lvl5pPr>
            <a:lvl6pPr marL="2286000" algn="l" defTabSz="914400" rtl="0" eaLnBrk="1" latinLnBrk="0" hangingPunct="1">
              <a:defRPr sz="4400" b="1" kern="1200">
                <a:solidFill>
                  <a:schemeClr val="tx1"/>
                </a:solidFill>
                <a:latin typeface="Tahoma" pitchFamily="34" charset="0"/>
                <a:ea typeface="+mn-ea"/>
                <a:cs typeface="+mn-cs"/>
              </a:defRPr>
            </a:lvl6pPr>
            <a:lvl7pPr marL="2743200" algn="l" defTabSz="914400" rtl="0" eaLnBrk="1" latinLnBrk="0" hangingPunct="1">
              <a:defRPr sz="4400" b="1" kern="1200">
                <a:solidFill>
                  <a:schemeClr val="tx1"/>
                </a:solidFill>
                <a:latin typeface="Tahoma" pitchFamily="34" charset="0"/>
                <a:ea typeface="+mn-ea"/>
                <a:cs typeface="+mn-cs"/>
              </a:defRPr>
            </a:lvl7pPr>
            <a:lvl8pPr marL="3200400" algn="l" defTabSz="914400" rtl="0" eaLnBrk="1" latinLnBrk="0" hangingPunct="1">
              <a:defRPr sz="4400" b="1" kern="1200">
                <a:solidFill>
                  <a:schemeClr val="tx1"/>
                </a:solidFill>
                <a:latin typeface="Tahoma" pitchFamily="34" charset="0"/>
                <a:ea typeface="+mn-ea"/>
                <a:cs typeface="+mn-cs"/>
              </a:defRPr>
            </a:lvl8pPr>
            <a:lvl9pPr marL="3657600" algn="l" defTabSz="914400" rtl="0" eaLnBrk="1" latinLnBrk="0" hangingPunct="1">
              <a:defRPr sz="4400" b="1" kern="1200">
                <a:solidFill>
                  <a:schemeClr val="tx1"/>
                </a:solidFill>
                <a:latin typeface="Tahoma" pitchFamily="34" charset="0"/>
                <a:ea typeface="+mn-ea"/>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lv-LV" altLang="lv-LV" sz="4000" b="1" i="0" u="none" strike="noStrike" kern="1200" cap="all" spc="0" normalizeH="0" baseline="0" noProof="0" dirty="0">
                <a:ln>
                  <a:noFill/>
                </a:ln>
                <a:solidFill>
                  <a:prstClr val="black"/>
                </a:solidFill>
                <a:effectLst/>
                <a:uLnTx/>
                <a:uFillTx/>
                <a:latin typeface="Arial Narrow" pitchFamily="34" charset="0"/>
                <a:ea typeface="+mn-ea"/>
                <a:cs typeface="+mn-cs"/>
              </a:rPr>
              <a:t>IEPRIEKŠĒJĀ </a:t>
            </a:r>
          </a:p>
          <a:p>
            <a:pPr marL="0" marR="0" lvl="0" indent="0" algn="ctr" defTabSz="914400" rtl="0" eaLnBrk="1" fontAlgn="base" latinLnBrk="1" hangingPunct="1">
              <a:lnSpc>
                <a:spcPct val="100000"/>
              </a:lnSpc>
              <a:spcBef>
                <a:spcPct val="0"/>
              </a:spcBef>
              <a:spcAft>
                <a:spcPct val="0"/>
              </a:spcAft>
              <a:buClrTx/>
              <a:buSzTx/>
              <a:buFontTx/>
              <a:buNone/>
              <a:tabLst/>
              <a:defRPr/>
            </a:pPr>
            <a:r>
              <a:rPr kumimoji="0" lang="lv-LV" altLang="lv-LV" sz="4000" b="1" i="0" u="none" strike="noStrike" kern="1200" cap="all" spc="0" normalizeH="0" baseline="0" noProof="0" dirty="0">
                <a:ln>
                  <a:noFill/>
                </a:ln>
                <a:solidFill>
                  <a:prstClr val="black"/>
                </a:solidFill>
                <a:effectLst/>
                <a:uLnTx/>
                <a:uFillTx/>
                <a:latin typeface="Arial Narrow" pitchFamily="34" charset="0"/>
                <a:ea typeface="+mn-ea"/>
                <a:cs typeface="+mn-cs"/>
              </a:rPr>
              <a:t>PIEREDZE</a:t>
            </a:r>
          </a:p>
        </p:txBody>
      </p:sp>
    </p:spTree>
    <p:extLst>
      <p:ext uri="{BB962C8B-B14F-4D97-AF65-F5344CB8AC3E}">
        <p14:creationId xmlns:p14="http://schemas.microsoft.com/office/powerpoint/2010/main" val="25554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62714" y="0"/>
            <a:ext cx="9144000" cy="576000"/>
          </a:xfrm>
          <a:noFill/>
        </p:spPr>
        <p:txBody>
          <a:bodyPr>
            <a:normAutofit/>
          </a:bodyPr>
          <a:lstStyle/>
          <a:p>
            <a:pPr algn="l"/>
            <a:r>
              <a:rPr lang="lv-LV" altLang="ko-KR" sz="2000" cap="small" dirty="0" smtClean="0">
                <a:latin typeface="Arial Narrow" panose="020B0606020202030204" pitchFamily="34" charset="0"/>
              </a:rPr>
              <a:t>1.1. MĒĢINĀJUMS IEGŪT FINANSIĀLU ATBALSTU</a:t>
            </a:r>
            <a:endParaRPr lang="ko-KR" altLang="en-US" sz="2000" cap="small" dirty="0">
              <a:latin typeface="Arial Narrow" panose="020B0606020202030204" pitchFamily="34" charset="0"/>
            </a:endParaRPr>
          </a:p>
        </p:txBody>
      </p:sp>
      <p:sp>
        <p:nvSpPr>
          <p:cNvPr id="5" name="Rectangle 45">
            <a:extLst>
              <a:ext uri="{FF2B5EF4-FFF2-40B4-BE49-F238E27FC236}">
                <a16:creationId xmlns:a16="http://schemas.microsoft.com/office/drawing/2014/main" id="{7FFE2E53-6338-4B35-86BF-E5CA45DC84DE}"/>
              </a:ext>
            </a:extLst>
          </p:cNvPr>
          <p:cNvSpPr>
            <a:spLocks noRot="1" noChangeArrowheads="1"/>
          </p:cNvSpPr>
          <p:nvPr/>
        </p:nvSpPr>
        <p:spPr bwMode="auto">
          <a:xfrm>
            <a:off x="0" y="575994"/>
            <a:ext cx="12192000" cy="576000"/>
          </a:xfrm>
          <a:prstGeom prst="rect">
            <a:avLst/>
          </a:prstGeom>
          <a:solidFill>
            <a:srgbClr val="FED967"/>
          </a:solidFill>
          <a:ln>
            <a:noFill/>
          </a:ln>
          <a:effec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base" latinLnBrk="0" hangingPunct="1">
              <a:lnSpc>
                <a:spcPct val="100000"/>
              </a:lnSpc>
              <a:spcBef>
                <a:spcPct val="0"/>
              </a:spcBef>
              <a:spcAft>
                <a:spcPct val="30000"/>
              </a:spcAft>
              <a:buClrTx/>
              <a:buSzTx/>
              <a:buFontTx/>
              <a:buNone/>
              <a:tabLst/>
              <a:defRPr/>
            </a:pPr>
            <a:r>
              <a:rPr kumimoji="0" lang="lv-LV" altLang="lv-LV" sz="1200" b="0" i="1" u="none" strike="noStrike" kern="0" cap="none" spc="0" normalizeH="0" baseline="0" noProof="0" dirty="0">
                <a:ln>
                  <a:noFill/>
                </a:ln>
                <a:solidFill>
                  <a:prstClr val="black"/>
                </a:solidFill>
                <a:effectLst/>
                <a:uLnTx/>
                <a:uFillTx/>
                <a:latin typeface="Arial" charset="0"/>
                <a:ea typeface="+mn-ea"/>
                <a:cs typeface="Arial" charset="0"/>
              </a:rPr>
              <a:t>«A1. Sakiet, lūdzu, vai pēdējo 3 gadu laikā Jūs esat mēģinājis/-usi iegūt finansiālu atbalstu savas uzņēmējdarbības uzsākšanai vai attīstīšanai?»</a:t>
            </a:r>
          </a:p>
        </p:txBody>
      </p:sp>
      <p:graphicFrame>
        <p:nvGraphicFramePr>
          <p:cNvPr id="8" name="Chart 7">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024396604"/>
              </p:ext>
            </p:extLst>
          </p:nvPr>
        </p:nvGraphicFramePr>
        <p:xfrm>
          <a:off x="2566814" y="1700808"/>
          <a:ext cx="7058373" cy="333776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46">
            <a:extLst>
              <a:ext uri="{FF2B5EF4-FFF2-40B4-BE49-F238E27FC236}">
                <a16:creationId xmlns:a16="http://schemas.microsoft.com/office/drawing/2014/main" id="{AAB38CA5-E4DE-4EF9-9BA9-7F2155D7922D}"/>
              </a:ext>
            </a:extLst>
          </p:cNvPr>
          <p:cNvSpPr>
            <a:spLocks noRot="1" noChangeArrowheads="1"/>
          </p:cNvSpPr>
          <p:nvPr/>
        </p:nvSpPr>
        <p:spPr bwMode="auto">
          <a:xfrm>
            <a:off x="1525588" y="6093299"/>
            <a:ext cx="91408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Bāze: visi respondenti, </a:t>
            </a: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n=314</a:t>
            </a:r>
            <a:endPar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endParaRPr>
          </a:p>
        </p:txBody>
      </p:sp>
      <p:pic>
        <p:nvPicPr>
          <p:cNvPr id="7" name="Picture 10">
            <a:extLst>
              <a:ext uri="{FF2B5EF4-FFF2-40B4-BE49-F238E27FC236}">
                <a16:creationId xmlns:a16="http://schemas.microsoft.com/office/drawing/2014/main" id="{02EC8D35-500E-4345-BD96-A6A602932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Tree>
    <p:extLst>
      <p:ext uri="{BB962C8B-B14F-4D97-AF65-F5344CB8AC3E}">
        <p14:creationId xmlns:p14="http://schemas.microsoft.com/office/powerpoint/2010/main" val="788833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a:extLst>
              <a:ext uri="{FF2B5EF4-FFF2-40B4-BE49-F238E27FC236}">
                <a16:creationId xmlns:a16="http://schemas.microsoft.com/office/drawing/2014/main" id="{AAB38CA5-E4DE-4EF9-9BA9-7F2155D7922D}"/>
              </a:ext>
            </a:extLst>
          </p:cNvPr>
          <p:cNvSpPr>
            <a:spLocks noRot="1" noChangeArrowheads="1"/>
          </p:cNvSpPr>
          <p:nvPr/>
        </p:nvSpPr>
        <p:spPr bwMode="auto">
          <a:xfrm>
            <a:off x="1527178" y="6104639"/>
            <a:ext cx="91408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Bāze: respondenti, </a:t>
            </a: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kuri pēdējo 3 gadu laikā ir mēģinājuši iegūt finansiālu atbalstu savas uzņēmējdarbības uzsākšanai vai attīstīšanai, n=167</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Vairākatbilžu jautājums (% summa &gt; 100)</a:t>
            </a:r>
            <a:endPar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Atbilžu variantus «Akciju sabiedrība», «Pilnsabiedrība», «Komandītsabiedrība» un «Zvejnieka sabiedrība»</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neizvēlējās neviens respondents</a:t>
            </a:r>
            <a:endPar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endParaRPr>
          </a:p>
        </p:txBody>
      </p:sp>
      <p:graphicFrame>
        <p:nvGraphicFramePr>
          <p:cNvPr id="11" name="Table 10"/>
          <p:cNvGraphicFramePr>
            <a:graphicFrameLocks noGrp="1"/>
          </p:cNvGraphicFramePr>
          <p:nvPr>
            <p:extLst/>
          </p:nvPr>
        </p:nvGraphicFramePr>
        <p:xfrm>
          <a:off x="7824192" y="4222136"/>
          <a:ext cx="2548388" cy="800097"/>
        </p:xfrm>
        <a:graphic>
          <a:graphicData uri="http://schemas.openxmlformats.org/drawingml/2006/table">
            <a:tbl>
              <a:tblPr firstRow="1" bandRow="1">
                <a:tableStyleId>{F5AB1C69-6EDB-4FF4-983F-18BD219EF322}</a:tableStyleId>
              </a:tblPr>
              <a:tblGrid>
                <a:gridCol w="2139326">
                  <a:extLst>
                    <a:ext uri="{9D8B030D-6E8A-4147-A177-3AD203B41FA5}">
                      <a16:colId xmlns:a16="http://schemas.microsoft.com/office/drawing/2014/main" val="20000"/>
                    </a:ext>
                  </a:extLst>
                </a:gridCol>
                <a:gridCol w="409062">
                  <a:extLst>
                    <a:ext uri="{9D8B030D-6E8A-4147-A177-3AD203B41FA5}">
                      <a16:colId xmlns:a16="http://schemas.microsoft.com/office/drawing/2014/main" val="20001"/>
                    </a:ext>
                  </a:extLst>
                </a:gridCol>
              </a:tblGrid>
              <a:tr h="119069">
                <a:tc>
                  <a:txBody>
                    <a:bodyPr/>
                    <a:lstStyle/>
                    <a:p>
                      <a:pPr algn="l" fontAlgn="b"/>
                      <a:r>
                        <a:rPr lang="lv-LV" sz="1000" b="1" i="0" u="none" strike="noStrike" noProof="0" dirty="0">
                          <a:solidFill>
                            <a:schemeClr val="tx1"/>
                          </a:solidFill>
                          <a:effectLst/>
                          <a:latin typeface="Arial" panose="020B0604020202020204" pitchFamily="34" charset="0"/>
                          <a:cs typeface="Arial" panose="020B0604020202020204" pitchFamily="34" charset="0"/>
                        </a:rPr>
                        <a:t>«Cita</a:t>
                      </a:r>
                      <a:r>
                        <a:rPr lang="lv-LV" sz="1000" b="1" i="0" u="none" strike="noStrike" baseline="0" noProof="0" dirty="0">
                          <a:solidFill>
                            <a:schemeClr val="tx1"/>
                          </a:solidFill>
                          <a:effectLst/>
                          <a:latin typeface="Arial" panose="020B0604020202020204" pitchFamily="34" charset="0"/>
                          <a:cs typeface="Arial" panose="020B0604020202020204" pitchFamily="34" charset="0"/>
                        </a:rPr>
                        <a:t> atbilde</a:t>
                      </a:r>
                      <a:r>
                        <a:rPr lang="lv-LV" sz="1000" b="1" i="0" u="none" strike="noStrike" noProof="0" dirty="0">
                          <a:solidFill>
                            <a:schemeClr val="tx1"/>
                          </a:solidFill>
                          <a:effectLst/>
                          <a:latin typeface="Arial" panose="020B0604020202020204" pitchFamily="34" charset="0"/>
                          <a:cs typeface="Arial" panose="020B0604020202020204" pitchFamily="34" charset="0"/>
                        </a:rPr>
                        <a:t>» atšifrējums</a:t>
                      </a:r>
                      <a:endParaRPr lang="en-US" sz="10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952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E593"/>
                    </a:solidFill>
                  </a:tcPr>
                </a:tc>
                <a:tc>
                  <a:txBody>
                    <a:bodyPr/>
                    <a:lstStyle/>
                    <a:p>
                      <a:pPr algn="ctr" fontAlgn="b"/>
                      <a:r>
                        <a:rPr lang="lv-LV" sz="1000" b="1" i="0" u="none" strike="noStrike" noProof="0" dirty="0">
                          <a:solidFill>
                            <a:schemeClr val="tx1"/>
                          </a:solidFill>
                          <a:effectLst/>
                          <a:latin typeface="Arial" panose="020B0604020202020204" pitchFamily="34" charset="0"/>
                          <a:cs typeface="Arial" panose="020B0604020202020204" pitchFamily="34" charset="0"/>
                        </a:rPr>
                        <a:t>Skaits</a:t>
                      </a:r>
                      <a:endParaRPr lang="en-US" sz="10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952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E593"/>
                    </a:solidFill>
                  </a:tcPr>
                </a:tc>
                <a:extLst>
                  <a:ext uri="{0D108BD9-81ED-4DB2-BD59-A6C34878D82A}">
                    <a16:rowId xmlns:a16="http://schemas.microsoft.com/office/drawing/2014/main" val="10000"/>
                  </a:ext>
                </a:extLst>
              </a:tr>
              <a:tr h="119069">
                <a:tc>
                  <a:txBody>
                    <a:bodyPr/>
                    <a:lstStyle/>
                    <a:p>
                      <a:pPr algn="l" fontAlgn="b"/>
                      <a:r>
                        <a:rPr lang="lv-LV" sz="1000" b="0" i="0" u="none" strike="noStrike" dirty="0">
                          <a:solidFill>
                            <a:schemeClr val="tx1"/>
                          </a:solidFill>
                          <a:effectLst/>
                          <a:latin typeface="Arial" panose="020B0604020202020204" pitchFamily="34" charset="0"/>
                          <a:cs typeface="Arial" panose="020B0604020202020204" pitchFamily="34" charset="0"/>
                        </a:rPr>
                        <a:t>Biedrība</a:t>
                      </a:r>
                    </a:p>
                  </a:txBody>
                  <a:tcPr marL="9525" marR="9525" marT="952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lv-LV" sz="1000" b="0" i="0" u="none" strike="noStrike" dirty="0">
                          <a:solidFill>
                            <a:schemeClr val="tx1"/>
                          </a:solidFill>
                          <a:effectLst/>
                          <a:latin typeface="Arial" panose="020B0604020202020204" pitchFamily="34" charset="0"/>
                          <a:cs typeface="Arial" panose="020B0604020202020204" pitchFamily="34" charset="0"/>
                        </a:rPr>
                        <a:t>5</a:t>
                      </a:r>
                    </a:p>
                  </a:txBody>
                  <a:tcPr marL="9525" marR="9525" marT="952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9069">
                <a:tc>
                  <a:txBody>
                    <a:bodyPr/>
                    <a:lstStyle/>
                    <a:p>
                      <a:pPr algn="l" fontAlgn="b"/>
                      <a:r>
                        <a:rPr lang="lv-LV" sz="1000" b="0" i="0" u="none" strike="noStrike" dirty="0">
                          <a:solidFill>
                            <a:schemeClr val="tx1"/>
                          </a:solidFill>
                          <a:effectLst/>
                          <a:latin typeface="Arial" panose="020B0604020202020204" pitchFamily="34" charset="0"/>
                          <a:cs typeface="Arial" panose="020B0604020202020204" pitchFamily="34" charset="0"/>
                        </a:rPr>
                        <a:t>Pašvaldība</a:t>
                      </a:r>
                    </a:p>
                  </a:txBody>
                  <a:tcPr marL="9525" marR="9525" marT="952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lv-LV" sz="1000" b="0" i="0" u="none" strike="noStrike" dirty="0">
                          <a:solidFill>
                            <a:schemeClr val="tx1"/>
                          </a:solidFill>
                          <a:effectLst/>
                          <a:latin typeface="Arial" panose="020B0604020202020204" pitchFamily="34" charset="0"/>
                          <a:cs typeface="Arial" panose="020B0604020202020204" pitchFamily="34" charset="0"/>
                        </a:rPr>
                        <a:t>1</a:t>
                      </a:r>
                    </a:p>
                  </a:txBody>
                  <a:tcPr marL="9525" marR="9525" marT="952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31135">
                <a:tc>
                  <a:txBody>
                    <a:bodyPr/>
                    <a:lstStyle/>
                    <a:p>
                      <a:pPr algn="l" fontAlgn="b"/>
                      <a:r>
                        <a:rPr lang="lv-LV" sz="1000" b="0" i="0" u="none" strike="noStrike" dirty="0">
                          <a:solidFill>
                            <a:schemeClr val="tx1"/>
                          </a:solidFill>
                          <a:effectLst/>
                          <a:latin typeface="Arial" panose="020B0604020202020204" pitchFamily="34" charset="0"/>
                        </a:rPr>
                        <a:t>Vajadzēja uz z/s, bet aizdevumu iedeva kā fiziskai personai</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lv-LV" sz="1000" b="0" i="0" u="none" strike="noStrike" dirty="0">
                          <a:solidFill>
                            <a:schemeClr val="tx1"/>
                          </a:solidFill>
                          <a:effectLst/>
                          <a:latin typeface="Arial" panose="020B0604020202020204" pitchFamily="34" charset="0"/>
                          <a:cs typeface="Arial" panose="020B0604020202020204" pitchFamily="34" charset="0"/>
                        </a:rPr>
                        <a:t>1</a:t>
                      </a:r>
                    </a:p>
                  </a:txBody>
                  <a:tcPr marL="9525" marR="9525" marT="952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cxnSp>
        <p:nvCxnSpPr>
          <p:cNvPr id="12" name="Straight Arrow Connector 11"/>
          <p:cNvCxnSpPr/>
          <p:nvPr/>
        </p:nvCxnSpPr>
        <p:spPr bwMode="auto">
          <a:xfrm flipV="1">
            <a:off x="6395108" y="4622181"/>
            <a:ext cx="1285071" cy="412074"/>
          </a:xfrm>
          <a:prstGeom prst="straightConnector1">
            <a:avLst/>
          </a:prstGeom>
          <a:solidFill>
            <a:schemeClr val="accent1"/>
          </a:solidFill>
          <a:ln w="12700" cap="flat" cmpd="sng" algn="ctr">
            <a:solidFill>
              <a:schemeClr val="tx1"/>
            </a:solidFill>
            <a:prstDash val="solid"/>
            <a:miter lim="800000"/>
            <a:headEnd type="none" w="med" len="med"/>
            <a:tailEnd type="triangle"/>
          </a:ln>
          <a:effectLst/>
        </p:spPr>
      </p:cxnSp>
      <p:graphicFrame>
        <p:nvGraphicFramePr>
          <p:cNvPr id="13" name="Chart 12">
            <a:extLst>
              <a:ext uri="{FF2B5EF4-FFF2-40B4-BE49-F238E27FC236}">
                <a16:creationId xmlns:a16="http://schemas.microsoft.com/office/drawing/2014/main" id="{00000000-0008-0000-0000-000003000000}"/>
              </a:ext>
            </a:extLst>
          </p:cNvPr>
          <p:cNvGraphicFramePr>
            <a:graphicFrameLocks/>
          </p:cNvGraphicFramePr>
          <p:nvPr>
            <p:extLst/>
          </p:nvPr>
        </p:nvGraphicFramePr>
        <p:xfrm>
          <a:off x="3797415" y="1196752"/>
          <a:ext cx="5195385" cy="453650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10">
            <a:extLst>
              <a:ext uri="{FF2B5EF4-FFF2-40B4-BE49-F238E27FC236}">
                <a16:creationId xmlns:a16="http://schemas.microsoft.com/office/drawing/2014/main" id="{02EC8D35-500E-4345-BD96-A6A602932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
        <p:nvSpPr>
          <p:cNvPr id="10" name="Title 3"/>
          <p:cNvSpPr txBox="1">
            <a:spLocks/>
          </p:cNvSpPr>
          <p:nvPr/>
        </p:nvSpPr>
        <p:spPr>
          <a:xfrm>
            <a:off x="162714" y="0"/>
            <a:ext cx="9144000" cy="576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v-LV" altLang="ko-KR" sz="2000" cap="small" dirty="0" smtClean="0">
                <a:latin typeface="Arial Narrow" panose="020B0606020202030204" pitchFamily="34" charset="0"/>
              </a:rPr>
              <a:t>1.2. AIZDEVUMA MĒRĶIS</a:t>
            </a:r>
            <a:endParaRPr lang="ko-KR" altLang="en-US" sz="2000" cap="small" dirty="0">
              <a:latin typeface="Arial Narrow" panose="020B0606020202030204" pitchFamily="34" charset="0"/>
            </a:endParaRPr>
          </a:p>
        </p:txBody>
      </p:sp>
      <p:sp>
        <p:nvSpPr>
          <p:cNvPr id="14" name="Rectangle 45">
            <a:extLst>
              <a:ext uri="{FF2B5EF4-FFF2-40B4-BE49-F238E27FC236}">
                <a16:creationId xmlns:a16="http://schemas.microsoft.com/office/drawing/2014/main" id="{7FFE2E53-6338-4B35-86BF-E5CA45DC84DE}"/>
              </a:ext>
            </a:extLst>
          </p:cNvPr>
          <p:cNvSpPr>
            <a:spLocks noRot="1" noChangeArrowheads="1"/>
          </p:cNvSpPr>
          <p:nvPr/>
        </p:nvSpPr>
        <p:spPr bwMode="auto">
          <a:xfrm>
            <a:off x="0" y="575994"/>
            <a:ext cx="12192000" cy="576000"/>
          </a:xfrm>
          <a:prstGeom prst="rect">
            <a:avLst/>
          </a:prstGeom>
          <a:solidFill>
            <a:srgbClr val="FED967"/>
          </a:solidFill>
          <a:ln>
            <a:noFill/>
          </a:ln>
          <a:effec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lvl="0" algn="ctr" fontAlgn="base">
              <a:spcBef>
                <a:spcPct val="0"/>
              </a:spcBef>
              <a:spcAft>
                <a:spcPct val="30000"/>
              </a:spcAft>
              <a:defRPr/>
            </a:pPr>
            <a:r>
              <a:rPr lang="lv-LV" altLang="lv-LV" sz="1200" b="0" i="1" kern="0" dirty="0">
                <a:solidFill>
                  <a:prstClr val="black"/>
                </a:solidFill>
                <a:latin typeface="Arial" charset="0"/>
                <a:cs typeface="Arial" charset="0"/>
              </a:rPr>
              <a:t>«A2. Kādas formas uzņēmējdarbības uzsākšanai vai attīstīšanai Jūs vēlējāties saņemt aizdevumu?»</a:t>
            </a:r>
          </a:p>
        </p:txBody>
      </p:sp>
    </p:spTree>
    <p:extLst>
      <p:ext uri="{BB962C8B-B14F-4D97-AF65-F5344CB8AC3E}">
        <p14:creationId xmlns:p14="http://schemas.microsoft.com/office/powerpoint/2010/main" val="4000285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a:extLst>
              <a:ext uri="{FF2B5EF4-FFF2-40B4-BE49-F238E27FC236}">
                <a16:creationId xmlns:a16="http://schemas.microsoft.com/office/drawing/2014/main" id="{AAB38CA5-E4DE-4EF9-9BA9-7F2155D7922D}"/>
              </a:ext>
            </a:extLst>
          </p:cNvPr>
          <p:cNvSpPr>
            <a:spLocks noRot="1" noChangeArrowheads="1"/>
          </p:cNvSpPr>
          <p:nvPr/>
        </p:nvSpPr>
        <p:spPr bwMode="auto">
          <a:xfrm>
            <a:off x="1527178" y="6195398"/>
            <a:ext cx="9033321"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Bāze: respondenti, </a:t>
            </a: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kuri pēdējo 3 gadu laikā ir mēģinājuši iegūt finansiālu atbalstu savas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uzņēmējdarbības uzsākšanai vai attīstīšanai, n=167</a:t>
            </a:r>
            <a:endPar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endParaRPr>
          </a:p>
        </p:txBody>
      </p:sp>
      <p:graphicFrame>
        <p:nvGraphicFramePr>
          <p:cNvPr id="9" name="Chart 8">
            <a:extLst>
              <a:ext uri="{FF2B5EF4-FFF2-40B4-BE49-F238E27FC236}">
                <a16:creationId xmlns:a16="http://schemas.microsoft.com/office/drawing/2014/main" id="{00000000-0008-0000-0000-000020000000}"/>
              </a:ext>
            </a:extLst>
          </p:cNvPr>
          <p:cNvGraphicFramePr>
            <a:graphicFrameLocks/>
          </p:cNvGraphicFramePr>
          <p:nvPr>
            <p:extLst/>
          </p:nvPr>
        </p:nvGraphicFramePr>
        <p:xfrm>
          <a:off x="1852615" y="2519362"/>
          <a:ext cx="8486775" cy="2349798"/>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0">
            <a:extLst>
              <a:ext uri="{FF2B5EF4-FFF2-40B4-BE49-F238E27FC236}">
                <a16:creationId xmlns:a16="http://schemas.microsoft.com/office/drawing/2014/main" id="{02EC8D35-500E-4345-BD96-A6A602932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
        <p:nvSpPr>
          <p:cNvPr id="12" name="Title 3"/>
          <p:cNvSpPr txBox="1">
            <a:spLocks/>
          </p:cNvSpPr>
          <p:nvPr/>
        </p:nvSpPr>
        <p:spPr>
          <a:xfrm>
            <a:off x="162714" y="0"/>
            <a:ext cx="9144000" cy="576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v-LV" altLang="ko-KR" sz="2000" cap="small" dirty="0" smtClean="0">
                <a:latin typeface="Arial Narrow" panose="020B0606020202030204" pitchFamily="34" charset="0"/>
              </a:rPr>
              <a:t>1.4. PRASĪTĀ NAUDAS SUMMA</a:t>
            </a:r>
            <a:endParaRPr lang="ko-KR" altLang="en-US" sz="2000" cap="small" dirty="0">
              <a:latin typeface="Arial Narrow" panose="020B0606020202030204" pitchFamily="34" charset="0"/>
            </a:endParaRPr>
          </a:p>
        </p:txBody>
      </p:sp>
      <p:sp>
        <p:nvSpPr>
          <p:cNvPr id="13" name="Rectangle 45">
            <a:extLst>
              <a:ext uri="{FF2B5EF4-FFF2-40B4-BE49-F238E27FC236}">
                <a16:creationId xmlns:a16="http://schemas.microsoft.com/office/drawing/2014/main" id="{7FFE2E53-6338-4B35-86BF-E5CA45DC84DE}"/>
              </a:ext>
            </a:extLst>
          </p:cNvPr>
          <p:cNvSpPr>
            <a:spLocks noRot="1" noChangeArrowheads="1"/>
          </p:cNvSpPr>
          <p:nvPr/>
        </p:nvSpPr>
        <p:spPr bwMode="auto">
          <a:xfrm>
            <a:off x="0" y="575994"/>
            <a:ext cx="12192000" cy="576000"/>
          </a:xfrm>
          <a:prstGeom prst="rect">
            <a:avLst/>
          </a:prstGeom>
          <a:solidFill>
            <a:srgbClr val="FED967"/>
          </a:solidFill>
          <a:ln>
            <a:noFill/>
          </a:ln>
          <a:effec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lvl="0" algn="ctr" fontAlgn="base">
              <a:spcBef>
                <a:spcPct val="0"/>
              </a:spcBef>
              <a:spcAft>
                <a:spcPct val="30000"/>
              </a:spcAft>
              <a:defRPr/>
            </a:pPr>
            <a:r>
              <a:rPr lang="lv-LV" altLang="lv-LV" sz="1200" b="0" i="1" kern="0" dirty="0">
                <a:solidFill>
                  <a:prstClr val="black"/>
                </a:solidFill>
                <a:latin typeface="Arial" charset="0"/>
                <a:cs typeface="Arial" charset="0"/>
              </a:rPr>
              <a:t>«A4. Kāda bija Jūsu prasītā naudas summa?»</a:t>
            </a:r>
          </a:p>
        </p:txBody>
      </p:sp>
    </p:spTree>
    <p:extLst>
      <p:ext uri="{BB962C8B-B14F-4D97-AF65-F5344CB8AC3E}">
        <p14:creationId xmlns:p14="http://schemas.microsoft.com/office/powerpoint/2010/main" val="2525163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400" y="5333815"/>
            <a:ext cx="4953600" cy="15241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400" y="0"/>
            <a:ext cx="4953600" cy="285784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8400" y="2857569"/>
            <a:ext cx="4953600" cy="1238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400" y="4095692"/>
            <a:ext cx="4953600" cy="1238400"/>
          </a:xfrm>
          <a:prstGeom prst="rect">
            <a:avLst/>
          </a:prstGeom>
        </p:spPr>
      </p:pic>
    </p:spTree>
    <p:extLst>
      <p:ext uri="{BB962C8B-B14F-4D97-AF65-F5344CB8AC3E}">
        <p14:creationId xmlns:p14="http://schemas.microsoft.com/office/powerpoint/2010/main" val="20372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00000000-0008-0000-0000-000005000000}"/>
              </a:ext>
            </a:extLst>
          </p:cNvPr>
          <p:cNvGraphicFramePr>
            <a:graphicFrameLocks/>
          </p:cNvGraphicFramePr>
          <p:nvPr>
            <p:extLst/>
          </p:nvPr>
        </p:nvGraphicFramePr>
        <p:xfrm>
          <a:off x="1703512" y="1240666"/>
          <a:ext cx="8784976" cy="478062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46">
            <a:extLst>
              <a:ext uri="{FF2B5EF4-FFF2-40B4-BE49-F238E27FC236}">
                <a16:creationId xmlns:a16="http://schemas.microsoft.com/office/drawing/2014/main" id="{AAB38CA5-E4DE-4EF9-9BA9-7F2155D7922D}"/>
              </a:ext>
            </a:extLst>
          </p:cNvPr>
          <p:cNvSpPr>
            <a:spLocks noRot="1" noChangeArrowheads="1"/>
          </p:cNvSpPr>
          <p:nvPr/>
        </p:nvSpPr>
        <p:spPr bwMode="auto">
          <a:xfrm>
            <a:off x="1524002" y="6086337"/>
            <a:ext cx="91408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Bāze: respondenti, </a:t>
            </a: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kuri pēdējo 3 gadu laikā ir mēģinājuši iegūt finansiālu atbalstu savas uzņēmējdarbības uzsākšanai vai attīstīšanai, n=167</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Vairākatbilžu jautājums (% summa &gt; 100)</a:t>
            </a:r>
          </a:p>
        </p:txBody>
      </p:sp>
      <p:graphicFrame>
        <p:nvGraphicFramePr>
          <p:cNvPr id="8" name="Table 7"/>
          <p:cNvGraphicFramePr>
            <a:graphicFrameLocks noGrp="1"/>
          </p:cNvGraphicFramePr>
          <p:nvPr>
            <p:extLst/>
          </p:nvPr>
        </p:nvGraphicFramePr>
        <p:xfrm>
          <a:off x="7608168" y="4869160"/>
          <a:ext cx="2548388" cy="323848"/>
        </p:xfrm>
        <a:graphic>
          <a:graphicData uri="http://schemas.openxmlformats.org/drawingml/2006/table">
            <a:tbl>
              <a:tblPr firstRow="1" bandRow="1">
                <a:tableStyleId>{F5AB1C69-6EDB-4FF4-983F-18BD219EF322}</a:tableStyleId>
              </a:tblPr>
              <a:tblGrid>
                <a:gridCol w="2139326">
                  <a:extLst>
                    <a:ext uri="{9D8B030D-6E8A-4147-A177-3AD203B41FA5}">
                      <a16:colId xmlns:a16="http://schemas.microsoft.com/office/drawing/2014/main" val="20000"/>
                    </a:ext>
                  </a:extLst>
                </a:gridCol>
                <a:gridCol w="409062">
                  <a:extLst>
                    <a:ext uri="{9D8B030D-6E8A-4147-A177-3AD203B41FA5}">
                      <a16:colId xmlns:a16="http://schemas.microsoft.com/office/drawing/2014/main" val="20001"/>
                    </a:ext>
                  </a:extLst>
                </a:gridCol>
              </a:tblGrid>
              <a:tr h="119069">
                <a:tc>
                  <a:txBody>
                    <a:bodyPr/>
                    <a:lstStyle/>
                    <a:p>
                      <a:pPr algn="l" fontAlgn="b"/>
                      <a:r>
                        <a:rPr lang="lv-LV" sz="1000" b="1" i="0" u="none" strike="noStrike" noProof="0" dirty="0">
                          <a:solidFill>
                            <a:schemeClr val="tx1"/>
                          </a:solidFill>
                          <a:effectLst/>
                          <a:latin typeface="Arial" panose="020B0604020202020204" pitchFamily="34" charset="0"/>
                          <a:cs typeface="Arial" panose="020B0604020202020204" pitchFamily="34" charset="0"/>
                        </a:rPr>
                        <a:t>«Cita</a:t>
                      </a:r>
                      <a:r>
                        <a:rPr lang="lv-LV" sz="1000" b="1" i="0" u="none" strike="noStrike" baseline="0" noProof="0" dirty="0">
                          <a:solidFill>
                            <a:schemeClr val="tx1"/>
                          </a:solidFill>
                          <a:effectLst/>
                          <a:latin typeface="Arial" panose="020B0604020202020204" pitchFamily="34" charset="0"/>
                          <a:cs typeface="Arial" panose="020B0604020202020204" pitchFamily="34" charset="0"/>
                        </a:rPr>
                        <a:t> atbilde</a:t>
                      </a:r>
                      <a:r>
                        <a:rPr lang="lv-LV" sz="1000" b="1" i="0" u="none" strike="noStrike" noProof="0" dirty="0">
                          <a:solidFill>
                            <a:schemeClr val="tx1"/>
                          </a:solidFill>
                          <a:effectLst/>
                          <a:latin typeface="Arial" panose="020B0604020202020204" pitchFamily="34" charset="0"/>
                          <a:cs typeface="Arial" panose="020B0604020202020204" pitchFamily="34" charset="0"/>
                        </a:rPr>
                        <a:t>» atšifrējums</a:t>
                      </a:r>
                      <a:endParaRPr lang="en-US" sz="10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952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E593"/>
                    </a:solidFill>
                  </a:tcPr>
                </a:tc>
                <a:tc>
                  <a:txBody>
                    <a:bodyPr/>
                    <a:lstStyle/>
                    <a:p>
                      <a:pPr algn="ctr" fontAlgn="b"/>
                      <a:r>
                        <a:rPr lang="lv-LV" sz="1000" b="1" i="0" u="none" strike="noStrike" noProof="0" dirty="0">
                          <a:solidFill>
                            <a:schemeClr val="tx1"/>
                          </a:solidFill>
                          <a:effectLst/>
                          <a:latin typeface="Arial" panose="020B0604020202020204" pitchFamily="34" charset="0"/>
                          <a:cs typeface="Arial" panose="020B0604020202020204" pitchFamily="34" charset="0"/>
                        </a:rPr>
                        <a:t>Skaits</a:t>
                      </a:r>
                      <a:endParaRPr lang="en-US" sz="10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952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E593"/>
                    </a:solidFill>
                  </a:tcPr>
                </a:tc>
                <a:extLst>
                  <a:ext uri="{0D108BD9-81ED-4DB2-BD59-A6C34878D82A}">
                    <a16:rowId xmlns:a16="http://schemas.microsoft.com/office/drawing/2014/main" val="10000"/>
                  </a:ext>
                </a:extLst>
              </a:tr>
              <a:tr h="119069">
                <a:tc>
                  <a:txBody>
                    <a:bodyPr/>
                    <a:lstStyle/>
                    <a:p>
                      <a:pPr algn="l" fontAlgn="b"/>
                      <a:r>
                        <a:rPr lang="lv-LV" sz="1000" b="0" i="0" u="none" strike="noStrike" dirty="0">
                          <a:solidFill>
                            <a:schemeClr val="tx1"/>
                          </a:solidFill>
                          <a:effectLst/>
                          <a:latin typeface="Arial" panose="020B0604020202020204" pitchFamily="34" charset="0"/>
                          <a:cs typeface="Arial" panose="020B0604020202020204" pitchFamily="34" charset="0"/>
                        </a:rPr>
                        <a:t>Personīgais līdzfinansējums</a:t>
                      </a:r>
                    </a:p>
                  </a:txBody>
                  <a:tcPr marL="9525" marR="9525" marT="952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lv-LV" sz="1000" b="0" i="0" u="none" strike="noStrike" dirty="0">
                          <a:solidFill>
                            <a:schemeClr val="tx1"/>
                          </a:solidFill>
                          <a:effectLst/>
                          <a:latin typeface="Arial" panose="020B0604020202020204" pitchFamily="34" charset="0"/>
                          <a:cs typeface="Arial" panose="020B0604020202020204" pitchFamily="34" charset="0"/>
                        </a:rPr>
                        <a:t>1</a:t>
                      </a:r>
                    </a:p>
                  </a:txBody>
                  <a:tcPr marL="9525" marR="9525" marT="952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cxnSp>
        <p:nvCxnSpPr>
          <p:cNvPr id="9" name="Straight Arrow Connector 8"/>
          <p:cNvCxnSpPr/>
          <p:nvPr/>
        </p:nvCxnSpPr>
        <p:spPr bwMode="auto">
          <a:xfrm flipV="1">
            <a:off x="5591944" y="5072548"/>
            <a:ext cx="1872208" cy="228660"/>
          </a:xfrm>
          <a:prstGeom prst="straightConnector1">
            <a:avLst/>
          </a:prstGeom>
          <a:solidFill>
            <a:schemeClr val="accent1"/>
          </a:solidFill>
          <a:ln w="12700" cap="flat" cmpd="sng" algn="ctr">
            <a:solidFill>
              <a:schemeClr val="tx1"/>
            </a:solidFill>
            <a:prstDash val="solid"/>
            <a:miter lim="800000"/>
            <a:headEnd type="none" w="med" len="med"/>
            <a:tailEnd type="triangle"/>
          </a:ln>
          <a:effectLst/>
        </p:spPr>
      </p:cxnSp>
      <p:pic>
        <p:nvPicPr>
          <p:cNvPr id="12" name="Picture 10">
            <a:extLst>
              <a:ext uri="{FF2B5EF4-FFF2-40B4-BE49-F238E27FC236}">
                <a16:creationId xmlns:a16="http://schemas.microsoft.com/office/drawing/2014/main" id="{02EC8D35-500E-4345-BD96-A6A602932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
        <p:nvSpPr>
          <p:cNvPr id="15" name="Title 3"/>
          <p:cNvSpPr txBox="1">
            <a:spLocks/>
          </p:cNvSpPr>
          <p:nvPr/>
        </p:nvSpPr>
        <p:spPr>
          <a:xfrm>
            <a:off x="162714" y="0"/>
            <a:ext cx="9144000" cy="576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v-LV" altLang="ko-KR" sz="2000" cap="small" dirty="0" smtClean="0">
                <a:latin typeface="Arial Narrow" panose="020B0606020202030204" pitchFamily="34" charset="0"/>
              </a:rPr>
              <a:t>1.3. IZVĒLĒTAIS AIZDEVĒJS</a:t>
            </a:r>
            <a:endParaRPr lang="ko-KR" altLang="en-US" sz="2000" cap="small" dirty="0">
              <a:latin typeface="Arial Narrow" panose="020B0606020202030204" pitchFamily="34" charset="0"/>
            </a:endParaRPr>
          </a:p>
        </p:txBody>
      </p:sp>
      <p:sp>
        <p:nvSpPr>
          <p:cNvPr id="16" name="Rectangle 45">
            <a:extLst>
              <a:ext uri="{FF2B5EF4-FFF2-40B4-BE49-F238E27FC236}">
                <a16:creationId xmlns:a16="http://schemas.microsoft.com/office/drawing/2014/main" id="{7FFE2E53-6338-4B35-86BF-E5CA45DC84DE}"/>
              </a:ext>
            </a:extLst>
          </p:cNvPr>
          <p:cNvSpPr>
            <a:spLocks noRot="1" noChangeArrowheads="1"/>
          </p:cNvSpPr>
          <p:nvPr/>
        </p:nvSpPr>
        <p:spPr bwMode="auto">
          <a:xfrm>
            <a:off x="0" y="575994"/>
            <a:ext cx="12192000" cy="576000"/>
          </a:xfrm>
          <a:prstGeom prst="rect">
            <a:avLst/>
          </a:prstGeom>
          <a:solidFill>
            <a:srgbClr val="FED967"/>
          </a:solidFill>
          <a:ln>
            <a:noFill/>
          </a:ln>
          <a:effec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lvl="0" algn="ctr" fontAlgn="base">
              <a:spcBef>
                <a:spcPct val="0"/>
              </a:spcBef>
              <a:spcAft>
                <a:spcPct val="30000"/>
              </a:spcAft>
              <a:defRPr/>
            </a:pPr>
            <a:r>
              <a:rPr lang="lv-LV" altLang="lv-LV" sz="1200" b="0" i="1" kern="0" dirty="0">
                <a:solidFill>
                  <a:prstClr val="black"/>
                </a:solidFill>
                <a:latin typeface="Arial" charset="0"/>
                <a:cs typeface="Arial" charset="0"/>
              </a:rPr>
              <a:t>«A3. Pie kā Jūs vērsāties pēc aizdevuma?»</a:t>
            </a:r>
          </a:p>
        </p:txBody>
      </p:sp>
    </p:spTree>
    <p:extLst>
      <p:ext uri="{BB962C8B-B14F-4D97-AF65-F5344CB8AC3E}">
        <p14:creationId xmlns:p14="http://schemas.microsoft.com/office/powerpoint/2010/main" val="1606582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a:extLst>
              <a:ext uri="{FF2B5EF4-FFF2-40B4-BE49-F238E27FC236}">
                <a16:creationId xmlns:a16="http://schemas.microsoft.com/office/drawing/2014/main" id="{AAB38CA5-E4DE-4EF9-9BA9-7F2155D7922D}"/>
              </a:ext>
            </a:extLst>
          </p:cNvPr>
          <p:cNvSpPr>
            <a:spLocks noRot="1" noChangeArrowheads="1"/>
          </p:cNvSpPr>
          <p:nvPr/>
        </p:nvSpPr>
        <p:spPr bwMode="auto">
          <a:xfrm>
            <a:off x="1527178" y="6195398"/>
            <a:ext cx="91408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Bāze: respondenti, </a:t>
            </a: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kuri pēdējo 3 gadu laikā ir mēģinājuši iegūt finansiālu atbalstu savas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uzņēmējdarbības uzsākšanai vai attīstīšanai, n=167</a:t>
            </a:r>
            <a:endPar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endParaRPr>
          </a:p>
        </p:txBody>
      </p:sp>
      <p:graphicFrame>
        <p:nvGraphicFramePr>
          <p:cNvPr id="7" name="Chart 6">
            <a:extLst>
              <a:ext uri="{FF2B5EF4-FFF2-40B4-BE49-F238E27FC236}">
                <a16:creationId xmlns:a16="http://schemas.microsoft.com/office/drawing/2014/main" id="{00000000-0008-0000-0000-000009000000}"/>
              </a:ext>
            </a:extLst>
          </p:cNvPr>
          <p:cNvGraphicFramePr>
            <a:graphicFrameLocks/>
          </p:cNvGraphicFramePr>
          <p:nvPr>
            <p:extLst/>
          </p:nvPr>
        </p:nvGraphicFramePr>
        <p:xfrm>
          <a:off x="2818412" y="1699126"/>
          <a:ext cx="6552000" cy="41292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10">
            <a:extLst>
              <a:ext uri="{FF2B5EF4-FFF2-40B4-BE49-F238E27FC236}">
                <a16:creationId xmlns:a16="http://schemas.microsoft.com/office/drawing/2014/main" id="{02EC8D35-500E-4345-BD96-A6A602932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
        <p:nvSpPr>
          <p:cNvPr id="10" name="Title 3"/>
          <p:cNvSpPr txBox="1">
            <a:spLocks/>
          </p:cNvSpPr>
          <p:nvPr/>
        </p:nvSpPr>
        <p:spPr>
          <a:xfrm>
            <a:off x="162714" y="0"/>
            <a:ext cx="9144000" cy="576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v-LV" altLang="ko-KR" sz="2000" cap="small" dirty="0" smtClean="0">
                <a:latin typeface="Arial Narrow" panose="020B0606020202030204" pitchFamily="34" charset="0"/>
              </a:rPr>
              <a:t>1.5. FINANSĒJUMA LŪGUMA REZULTĀTS</a:t>
            </a:r>
            <a:endParaRPr lang="ko-KR" altLang="en-US" sz="2000" cap="small" dirty="0">
              <a:latin typeface="Arial Narrow" panose="020B0606020202030204" pitchFamily="34" charset="0"/>
            </a:endParaRPr>
          </a:p>
        </p:txBody>
      </p:sp>
      <p:sp>
        <p:nvSpPr>
          <p:cNvPr id="11" name="Rectangle 45">
            <a:extLst>
              <a:ext uri="{FF2B5EF4-FFF2-40B4-BE49-F238E27FC236}">
                <a16:creationId xmlns:a16="http://schemas.microsoft.com/office/drawing/2014/main" id="{7FFE2E53-6338-4B35-86BF-E5CA45DC84DE}"/>
              </a:ext>
            </a:extLst>
          </p:cNvPr>
          <p:cNvSpPr>
            <a:spLocks noRot="1" noChangeArrowheads="1"/>
          </p:cNvSpPr>
          <p:nvPr/>
        </p:nvSpPr>
        <p:spPr bwMode="auto">
          <a:xfrm>
            <a:off x="0" y="575994"/>
            <a:ext cx="12192000" cy="576000"/>
          </a:xfrm>
          <a:prstGeom prst="rect">
            <a:avLst/>
          </a:prstGeom>
          <a:solidFill>
            <a:srgbClr val="FED967"/>
          </a:solidFill>
          <a:ln>
            <a:noFill/>
          </a:ln>
          <a:effec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lvl="0" algn="ctr" fontAlgn="base">
              <a:spcBef>
                <a:spcPct val="0"/>
              </a:spcBef>
              <a:spcAft>
                <a:spcPct val="30000"/>
              </a:spcAft>
              <a:defRPr/>
            </a:pPr>
            <a:r>
              <a:rPr lang="lv-LV" altLang="lv-LV" sz="1200" b="0" i="1" kern="0" dirty="0">
                <a:solidFill>
                  <a:prstClr val="black"/>
                </a:solidFill>
                <a:latin typeface="Arial" charset="0"/>
                <a:cs typeface="Arial" charset="0"/>
              </a:rPr>
              <a:t>«A5. Vai Jums izdevās šo finansējumu iegūt?»</a:t>
            </a:r>
          </a:p>
        </p:txBody>
      </p:sp>
    </p:spTree>
    <p:extLst>
      <p:ext uri="{BB962C8B-B14F-4D97-AF65-F5344CB8AC3E}">
        <p14:creationId xmlns:p14="http://schemas.microsoft.com/office/powerpoint/2010/main" val="898146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a:extLst>
              <a:ext uri="{FF2B5EF4-FFF2-40B4-BE49-F238E27FC236}">
                <a16:creationId xmlns:a16="http://schemas.microsoft.com/office/drawing/2014/main" id="{AAB38CA5-E4DE-4EF9-9BA9-7F2155D7922D}"/>
              </a:ext>
            </a:extLst>
          </p:cNvPr>
          <p:cNvSpPr>
            <a:spLocks noRot="1" noChangeArrowheads="1"/>
          </p:cNvSpPr>
          <p:nvPr/>
        </p:nvSpPr>
        <p:spPr bwMode="auto">
          <a:xfrm>
            <a:off x="1524002" y="6093299"/>
            <a:ext cx="91408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Bāze: respondenti, </a:t>
            </a:r>
            <a:r>
              <a:rPr kumimoji="0" lang="lv-LV" altLang="lv-LV" sz="1000" b="0"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kuri pēdējo 3 gadu laikā ir mēģinājuši iegūt finansiālu atbalstu savas uzņēmējdarbības uzsākšanai vai attīstīšanai un saņēma daļu summas   vai nesaņēma to nemaz, n=87</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Vairākatbilžu jautājums </a:t>
            </a: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(atbilžu skaits var pārsniegt respondentu skaitu)</a:t>
            </a: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 </a:t>
            </a:r>
            <a:endPar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altLang="lv-LV" sz="1000" b="0"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Atbilžu variantu «Prasītā/ nepieciešamā summa bija par mazu (banka izsniedz aizdevumu, sākot ar lielāku summu)»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altLang="lv-LV" sz="1000" b="0"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neizvēlējas neviens respondents</a:t>
            </a:r>
            <a:endParaRPr kumimoji="0" lang="en-US" altLang="lv-LV" sz="1000" b="0"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00000000-0008-0000-0000-00000C000000}"/>
              </a:ext>
            </a:extLst>
          </p:cNvPr>
          <p:cNvGraphicFramePr>
            <a:graphicFrameLocks/>
          </p:cNvGraphicFramePr>
          <p:nvPr>
            <p:extLst/>
          </p:nvPr>
        </p:nvGraphicFramePr>
        <p:xfrm>
          <a:off x="3071664" y="1117620"/>
          <a:ext cx="6552728" cy="4759655"/>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10">
            <a:extLst>
              <a:ext uri="{FF2B5EF4-FFF2-40B4-BE49-F238E27FC236}">
                <a16:creationId xmlns:a16="http://schemas.microsoft.com/office/drawing/2014/main" id="{02EC8D35-500E-4345-BD96-A6A602932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
        <p:nvSpPr>
          <p:cNvPr id="10" name="Title 3"/>
          <p:cNvSpPr txBox="1">
            <a:spLocks/>
          </p:cNvSpPr>
          <p:nvPr/>
        </p:nvSpPr>
        <p:spPr>
          <a:xfrm>
            <a:off x="162714" y="0"/>
            <a:ext cx="9144000" cy="576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v-LV" altLang="ko-KR" sz="2000" cap="small" dirty="0" smtClean="0">
                <a:latin typeface="Arial Narrow" panose="020B0606020202030204" pitchFamily="34" charset="0"/>
              </a:rPr>
              <a:t>1.7. FINANSĒJUMA ATTEIKUMA IEMESLS</a:t>
            </a:r>
            <a:endParaRPr lang="ko-KR" altLang="en-US" sz="2000" cap="small" dirty="0">
              <a:latin typeface="Arial Narrow" panose="020B0606020202030204" pitchFamily="34" charset="0"/>
            </a:endParaRPr>
          </a:p>
        </p:txBody>
      </p:sp>
      <p:sp>
        <p:nvSpPr>
          <p:cNvPr id="11" name="Rectangle 45">
            <a:extLst>
              <a:ext uri="{FF2B5EF4-FFF2-40B4-BE49-F238E27FC236}">
                <a16:creationId xmlns:a16="http://schemas.microsoft.com/office/drawing/2014/main" id="{7FFE2E53-6338-4B35-86BF-E5CA45DC84DE}"/>
              </a:ext>
            </a:extLst>
          </p:cNvPr>
          <p:cNvSpPr>
            <a:spLocks noRot="1" noChangeArrowheads="1"/>
          </p:cNvSpPr>
          <p:nvPr/>
        </p:nvSpPr>
        <p:spPr bwMode="auto">
          <a:xfrm>
            <a:off x="0" y="575994"/>
            <a:ext cx="12192000" cy="576000"/>
          </a:xfrm>
          <a:prstGeom prst="rect">
            <a:avLst/>
          </a:prstGeom>
          <a:solidFill>
            <a:srgbClr val="FED967"/>
          </a:solidFill>
          <a:ln>
            <a:noFill/>
          </a:ln>
          <a:effec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lvl="0" algn="ctr" fontAlgn="base">
              <a:spcBef>
                <a:spcPct val="0"/>
              </a:spcBef>
              <a:spcAft>
                <a:spcPct val="30000"/>
              </a:spcAft>
              <a:defRPr/>
            </a:pPr>
            <a:r>
              <a:rPr lang="lv-LV" altLang="lv-LV" sz="1200" b="0" i="1" kern="0" dirty="0">
                <a:solidFill>
                  <a:prstClr val="black"/>
                </a:solidFill>
                <a:latin typeface="Arial" charset="0"/>
                <a:cs typeface="Arial" charset="0"/>
              </a:rPr>
              <a:t>«A.7. Kāds bija iemesls aizdevuma finansējuma atteikumam jeb neiegūšanai?»</a:t>
            </a:r>
          </a:p>
        </p:txBody>
      </p:sp>
    </p:spTree>
    <p:extLst>
      <p:ext uri="{BB962C8B-B14F-4D97-AF65-F5344CB8AC3E}">
        <p14:creationId xmlns:p14="http://schemas.microsoft.com/office/powerpoint/2010/main" val="876389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7C9AC37-D306-4B9E-BD8D-92DFBF9F10A9}"/>
              </a:ext>
            </a:extLst>
          </p:cNvPr>
          <p:cNvSpPr/>
          <p:nvPr/>
        </p:nvSpPr>
        <p:spPr bwMode="auto">
          <a:xfrm>
            <a:off x="3611724" y="2708920"/>
            <a:ext cx="4968552" cy="1368152"/>
          </a:xfrm>
          <a:prstGeom prst="roundRect">
            <a:avLst/>
          </a:prstGeom>
          <a:solidFill>
            <a:srgbClr val="FED967"/>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4400" b="1"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Tahoma" pitchFamily="34" charset="0"/>
                <a:ea typeface="+mn-ea"/>
                <a:cs typeface="+mn-cs"/>
              </a:defRPr>
            </a:lvl5pPr>
            <a:lvl6pPr marL="2286000" algn="l" defTabSz="914400" rtl="0" eaLnBrk="1" latinLnBrk="0" hangingPunct="1">
              <a:defRPr sz="4400" b="1" kern="1200">
                <a:solidFill>
                  <a:schemeClr val="tx1"/>
                </a:solidFill>
                <a:latin typeface="Tahoma" pitchFamily="34" charset="0"/>
                <a:ea typeface="+mn-ea"/>
                <a:cs typeface="+mn-cs"/>
              </a:defRPr>
            </a:lvl6pPr>
            <a:lvl7pPr marL="2743200" algn="l" defTabSz="914400" rtl="0" eaLnBrk="1" latinLnBrk="0" hangingPunct="1">
              <a:defRPr sz="4400" b="1" kern="1200">
                <a:solidFill>
                  <a:schemeClr val="tx1"/>
                </a:solidFill>
                <a:latin typeface="Tahoma" pitchFamily="34" charset="0"/>
                <a:ea typeface="+mn-ea"/>
                <a:cs typeface="+mn-cs"/>
              </a:defRPr>
            </a:lvl7pPr>
            <a:lvl8pPr marL="3200400" algn="l" defTabSz="914400" rtl="0" eaLnBrk="1" latinLnBrk="0" hangingPunct="1">
              <a:defRPr sz="4400" b="1" kern="1200">
                <a:solidFill>
                  <a:schemeClr val="tx1"/>
                </a:solidFill>
                <a:latin typeface="Tahoma" pitchFamily="34" charset="0"/>
                <a:ea typeface="+mn-ea"/>
                <a:cs typeface="+mn-cs"/>
              </a:defRPr>
            </a:lvl8pPr>
            <a:lvl9pPr marL="3657600" algn="l" defTabSz="914400" rtl="0" eaLnBrk="1" latinLnBrk="0" hangingPunct="1">
              <a:defRPr sz="4400" b="1" kern="1200">
                <a:solidFill>
                  <a:schemeClr val="tx1"/>
                </a:solidFill>
                <a:latin typeface="Tahoma" pitchFamily="34" charset="0"/>
                <a:ea typeface="+mn-ea"/>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lv-LV" altLang="lv-LV" sz="4000" b="1" i="0" u="none" strike="noStrike" kern="1200" cap="all" spc="0" normalizeH="0" baseline="0" noProof="0" dirty="0">
                <a:ln>
                  <a:noFill/>
                </a:ln>
                <a:solidFill>
                  <a:prstClr val="black"/>
                </a:solidFill>
                <a:effectLst/>
                <a:uLnTx/>
                <a:uFillTx/>
                <a:latin typeface="Arial Narrow" pitchFamily="34" charset="0"/>
                <a:ea typeface="+mn-ea"/>
                <a:cs typeface="+mn-cs"/>
              </a:rPr>
              <a:t>Pašreizējā </a:t>
            </a:r>
          </a:p>
          <a:p>
            <a:pPr marL="0" marR="0" lvl="0" indent="0" algn="ctr" defTabSz="914400" rtl="0" eaLnBrk="1" fontAlgn="base" latinLnBrk="1" hangingPunct="1">
              <a:lnSpc>
                <a:spcPct val="100000"/>
              </a:lnSpc>
              <a:spcBef>
                <a:spcPct val="0"/>
              </a:spcBef>
              <a:spcAft>
                <a:spcPct val="0"/>
              </a:spcAft>
              <a:buClrTx/>
              <a:buSzTx/>
              <a:buFontTx/>
              <a:buNone/>
              <a:tabLst/>
              <a:defRPr/>
            </a:pPr>
            <a:r>
              <a:rPr kumimoji="0" lang="lv-LV" altLang="lv-LV" sz="4000" b="1" i="0" u="none" strike="noStrike" kern="1200" cap="all" spc="0" normalizeH="0" baseline="0" noProof="0" dirty="0">
                <a:ln>
                  <a:noFill/>
                </a:ln>
                <a:solidFill>
                  <a:prstClr val="black"/>
                </a:solidFill>
                <a:effectLst/>
                <a:uLnTx/>
                <a:uFillTx/>
                <a:latin typeface="Arial Narrow" pitchFamily="34" charset="0"/>
                <a:ea typeface="+mn-ea"/>
                <a:cs typeface="+mn-cs"/>
              </a:rPr>
              <a:t>situācija</a:t>
            </a:r>
          </a:p>
        </p:txBody>
      </p:sp>
    </p:spTree>
    <p:extLst>
      <p:ext uri="{BB962C8B-B14F-4D97-AF65-F5344CB8AC3E}">
        <p14:creationId xmlns:p14="http://schemas.microsoft.com/office/powerpoint/2010/main" val="3873361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000-00000D000000}"/>
              </a:ext>
            </a:extLst>
          </p:cNvPr>
          <p:cNvGraphicFramePr>
            <a:graphicFrameLocks/>
          </p:cNvGraphicFramePr>
          <p:nvPr>
            <p:extLst/>
          </p:nvPr>
        </p:nvGraphicFramePr>
        <p:xfrm>
          <a:off x="2567608" y="1516621"/>
          <a:ext cx="6768752" cy="447871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46">
            <a:extLst>
              <a:ext uri="{FF2B5EF4-FFF2-40B4-BE49-F238E27FC236}">
                <a16:creationId xmlns:a16="http://schemas.microsoft.com/office/drawing/2014/main" id="{AAB38CA5-E4DE-4EF9-9BA9-7F2155D7922D}"/>
              </a:ext>
            </a:extLst>
          </p:cNvPr>
          <p:cNvSpPr>
            <a:spLocks noRot="1" noChangeArrowheads="1"/>
          </p:cNvSpPr>
          <p:nvPr/>
        </p:nvSpPr>
        <p:spPr bwMode="auto">
          <a:xfrm>
            <a:off x="1527178" y="6165307"/>
            <a:ext cx="91408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Bāze: visi respondenti, </a:t>
            </a: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n=314</a:t>
            </a:r>
            <a:endPar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endParaRPr>
          </a:p>
        </p:txBody>
      </p:sp>
      <p:pic>
        <p:nvPicPr>
          <p:cNvPr id="8" name="Picture 10">
            <a:extLst>
              <a:ext uri="{FF2B5EF4-FFF2-40B4-BE49-F238E27FC236}">
                <a16:creationId xmlns:a16="http://schemas.microsoft.com/office/drawing/2014/main" id="{02EC8D35-500E-4345-BD96-A6A602932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
        <p:nvSpPr>
          <p:cNvPr id="10" name="Title 3"/>
          <p:cNvSpPr txBox="1">
            <a:spLocks/>
          </p:cNvSpPr>
          <p:nvPr/>
        </p:nvSpPr>
        <p:spPr>
          <a:xfrm>
            <a:off x="162714" y="0"/>
            <a:ext cx="9144000" cy="576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v-LV" altLang="ko-KR" sz="2000" cap="small" dirty="0" smtClean="0">
                <a:latin typeface="Arial Narrow" panose="020B0606020202030204" pitchFamily="34" charset="0"/>
              </a:rPr>
              <a:t>2.1. FINANSIĀLA ATBALSTA NEPIECIEŠAMĪBA NĀKAMO 5 GADU LAIKĀ</a:t>
            </a:r>
            <a:endParaRPr lang="ko-KR" altLang="en-US" sz="2000" cap="small" dirty="0">
              <a:latin typeface="Arial Narrow" panose="020B0606020202030204" pitchFamily="34" charset="0"/>
            </a:endParaRPr>
          </a:p>
        </p:txBody>
      </p:sp>
      <p:sp>
        <p:nvSpPr>
          <p:cNvPr id="11" name="Rectangle 45">
            <a:extLst>
              <a:ext uri="{FF2B5EF4-FFF2-40B4-BE49-F238E27FC236}">
                <a16:creationId xmlns:a16="http://schemas.microsoft.com/office/drawing/2014/main" id="{7FFE2E53-6338-4B35-86BF-E5CA45DC84DE}"/>
              </a:ext>
            </a:extLst>
          </p:cNvPr>
          <p:cNvSpPr>
            <a:spLocks noRot="1" noChangeArrowheads="1"/>
          </p:cNvSpPr>
          <p:nvPr/>
        </p:nvSpPr>
        <p:spPr bwMode="auto">
          <a:xfrm>
            <a:off x="0" y="575994"/>
            <a:ext cx="12192000" cy="576000"/>
          </a:xfrm>
          <a:prstGeom prst="rect">
            <a:avLst/>
          </a:prstGeom>
          <a:solidFill>
            <a:srgbClr val="FED967"/>
          </a:solidFill>
          <a:ln>
            <a:noFill/>
          </a:ln>
          <a:effec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lvl="0" algn="ctr" fontAlgn="base">
              <a:spcBef>
                <a:spcPct val="0"/>
              </a:spcBef>
              <a:spcAft>
                <a:spcPct val="30000"/>
              </a:spcAft>
              <a:defRPr/>
            </a:pPr>
            <a:r>
              <a:rPr lang="lv-LV" altLang="lv-LV" sz="1200" b="0" i="1" kern="0" dirty="0">
                <a:solidFill>
                  <a:prstClr val="black"/>
                </a:solidFill>
                <a:latin typeface="Arial" charset="0"/>
                <a:cs typeface="Arial" charset="0"/>
              </a:rPr>
              <a:t>«B1. Sakiet, lūdzu, vai Jums tuvāko 5 gadu laikā būtu nepieciešams finansiāls atbalsts savas uzņēmējdarbības uzsākšanai vai attīstīšanai?»</a:t>
            </a:r>
          </a:p>
        </p:txBody>
      </p:sp>
    </p:spTree>
    <p:extLst>
      <p:ext uri="{BB962C8B-B14F-4D97-AF65-F5344CB8AC3E}">
        <p14:creationId xmlns:p14="http://schemas.microsoft.com/office/powerpoint/2010/main" val="3494862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6">
            <a:extLst>
              <a:ext uri="{FF2B5EF4-FFF2-40B4-BE49-F238E27FC236}">
                <a16:creationId xmlns:a16="http://schemas.microsoft.com/office/drawing/2014/main" id="{AAB38CA5-E4DE-4EF9-9BA9-7F2155D7922D}"/>
              </a:ext>
            </a:extLst>
          </p:cNvPr>
          <p:cNvSpPr>
            <a:spLocks noRot="1" noChangeArrowheads="1"/>
          </p:cNvSpPr>
          <p:nvPr/>
        </p:nvSpPr>
        <p:spPr bwMode="auto">
          <a:xfrm>
            <a:off x="1527178" y="6195398"/>
            <a:ext cx="91408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Bāze: respondenti, </a:t>
            </a: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kuriem nākamo 5 gadu laikā būtu nepieciešams finansiāls atbalsts savas uzņēmējdarbības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uzsākšanai vai attīstīšanai, n=207</a:t>
            </a:r>
            <a:endPar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endParaRPr>
          </a:p>
        </p:txBody>
      </p:sp>
      <p:graphicFrame>
        <p:nvGraphicFramePr>
          <p:cNvPr id="6" name="Chart 5">
            <a:extLst>
              <a:ext uri="{FF2B5EF4-FFF2-40B4-BE49-F238E27FC236}">
                <a16:creationId xmlns:a16="http://schemas.microsoft.com/office/drawing/2014/main" id="{00000000-0008-0000-0000-000010000000}"/>
              </a:ext>
            </a:extLst>
          </p:cNvPr>
          <p:cNvGraphicFramePr>
            <a:graphicFrameLocks/>
          </p:cNvGraphicFramePr>
          <p:nvPr>
            <p:extLst/>
          </p:nvPr>
        </p:nvGraphicFramePr>
        <p:xfrm>
          <a:off x="3143672" y="1844824"/>
          <a:ext cx="5688632" cy="386336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10">
            <a:extLst>
              <a:ext uri="{FF2B5EF4-FFF2-40B4-BE49-F238E27FC236}">
                <a16:creationId xmlns:a16="http://schemas.microsoft.com/office/drawing/2014/main" id="{02EC8D35-500E-4345-BD96-A6A602932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
        <p:nvSpPr>
          <p:cNvPr id="11" name="Title 3"/>
          <p:cNvSpPr txBox="1">
            <a:spLocks/>
          </p:cNvSpPr>
          <p:nvPr/>
        </p:nvSpPr>
        <p:spPr>
          <a:xfrm>
            <a:off x="162714" y="0"/>
            <a:ext cx="9144000" cy="576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v-LV" altLang="ko-KR" sz="2000" cap="small" dirty="0" smtClean="0">
                <a:latin typeface="Arial Narrow" panose="020B0606020202030204" pitchFamily="34" charset="0"/>
              </a:rPr>
              <a:t>2.3. AIZŅĒMUMA MĒRĶIS</a:t>
            </a:r>
            <a:endParaRPr lang="ko-KR" altLang="en-US" sz="2000" cap="small" dirty="0">
              <a:latin typeface="Arial Narrow" panose="020B0606020202030204" pitchFamily="34" charset="0"/>
            </a:endParaRPr>
          </a:p>
        </p:txBody>
      </p:sp>
      <p:sp>
        <p:nvSpPr>
          <p:cNvPr id="12" name="Rectangle 45">
            <a:extLst>
              <a:ext uri="{FF2B5EF4-FFF2-40B4-BE49-F238E27FC236}">
                <a16:creationId xmlns:a16="http://schemas.microsoft.com/office/drawing/2014/main" id="{7FFE2E53-6338-4B35-86BF-E5CA45DC84DE}"/>
              </a:ext>
            </a:extLst>
          </p:cNvPr>
          <p:cNvSpPr>
            <a:spLocks noRot="1" noChangeArrowheads="1"/>
          </p:cNvSpPr>
          <p:nvPr/>
        </p:nvSpPr>
        <p:spPr bwMode="auto">
          <a:xfrm>
            <a:off x="0" y="575994"/>
            <a:ext cx="12192000" cy="576000"/>
          </a:xfrm>
          <a:prstGeom prst="rect">
            <a:avLst/>
          </a:prstGeom>
          <a:solidFill>
            <a:srgbClr val="FED967"/>
          </a:solidFill>
          <a:ln>
            <a:noFill/>
          </a:ln>
          <a:effec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lvl="0" algn="ctr" fontAlgn="base">
              <a:spcBef>
                <a:spcPct val="0"/>
              </a:spcBef>
              <a:spcAft>
                <a:spcPct val="30000"/>
              </a:spcAft>
              <a:defRPr/>
            </a:pPr>
            <a:r>
              <a:rPr lang="lv-LV" altLang="lv-LV" sz="1200" b="0" i="1" kern="0" dirty="0">
                <a:solidFill>
                  <a:prstClr val="black"/>
                </a:solidFill>
                <a:latin typeface="Arial" charset="0"/>
                <a:cs typeface="Arial" charset="0"/>
              </a:rPr>
              <a:t>«B3. Sakiet, lūdzu, vai Jums aizdevums nepieciešams apgrozāmiem līdzekļiem vai investīcijām?»</a:t>
            </a:r>
          </a:p>
        </p:txBody>
      </p:sp>
    </p:spTree>
    <p:extLst>
      <p:ext uri="{BB962C8B-B14F-4D97-AF65-F5344CB8AC3E}">
        <p14:creationId xmlns:p14="http://schemas.microsoft.com/office/powerpoint/2010/main" val="3980461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6">
            <a:extLst>
              <a:ext uri="{FF2B5EF4-FFF2-40B4-BE49-F238E27FC236}">
                <a16:creationId xmlns:a16="http://schemas.microsoft.com/office/drawing/2014/main" id="{AAB38CA5-E4DE-4EF9-9BA9-7F2155D7922D}"/>
              </a:ext>
            </a:extLst>
          </p:cNvPr>
          <p:cNvSpPr>
            <a:spLocks noRot="1" noChangeArrowheads="1"/>
          </p:cNvSpPr>
          <p:nvPr/>
        </p:nvSpPr>
        <p:spPr bwMode="auto">
          <a:xfrm>
            <a:off x="1527178" y="6195398"/>
            <a:ext cx="91408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rPr>
              <a:t>Bāze: respondenti, </a:t>
            </a: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kuriem nākamo 5 gadu laikā būtu nepieciešams finansiāls atbalsts savas uzņēmējdarbības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lv-LV" altLang="lv-LV" sz="1000" b="0" i="1" u="none" strike="noStrike" kern="1200" cap="none" spc="0" normalizeH="0" baseline="0" noProof="1">
                <a:ln>
                  <a:noFill/>
                </a:ln>
                <a:solidFill>
                  <a:prstClr val="black"/>
                </a:solidFill>
                <a:effectLst/>
                <a:uLnTx/>
                <a:uFillTx/>
                <a:latin typeface="Arial" charset="0"/>
                <a:ea typeface="+mn-ea"/>
                <a:cs typeface="Arial" charset="0"/>
              </a:rPr>
              <a:t>uzsākšanai vai attīstīšanai, n=207</a:t>
            </a:r>
            <a:endParaRPr kumimoji="0" lang="en-US" altLang="lv-LV" sz="1000" b="0" i="1" u="none" strike="noStrike" kern="1200" cap="none" spc="0" normalizeH="0" baseline="0" noProof="1">
              <a:ln>
                <a:noFill/>
              </a:ln>
              <a:solidFill>
                <a:prstClr val="black"/>
              </a:solidFill>
              <a:effectLst/>
              <a:uLnTx/>
              <a:uFillTx/>
              <a:latin typeface="Arial" charset="0"/>
              <a:ea typeface="+mn-ea"/>
              <a:cs typeface="Arial" charset="0"/>
            </a:endParaRPr>
          </a:p>
        </p:txBody>
      </p:sp>
      <p:graphicFrame>
        <p:nvGraphicFramePr>
          <p:cNvPr id="6" name="Chart 5">
            <a:extLst>
              <a:ext uri="{FF2B5EF4-FFF2-40B4-BE49-F238E27FC236}">
                <a16:creationId xmlns:a16="http://schemas.microsoft.com/office/drawing/2014/main" id="{00000000-0008-0000-0000-000012000000}"/>
              </a:ext>
            </a:extLst>
          </p:cNvPr>
          <p:cNvGraphicFramePr>
            <a:graphicFrameLocks/>
          </p:cNvGraphicFramePr>
          <p:nvPr>
            <p:extLst/>
          </p:nvPr>
        </p:nvGraphicFramePr>
        <p:xfrm>
          <a:off x="1666412" y="2708920"/>
          <a:ext cx="8856000" cy="200406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10">
            <a:extLst>
              <a:ext uri="{FF2B5EF4-FFF2-40B4-BE49-F238E27FC236}">
                <a16:creationId xmlns:a16="http://schemas.microsoft.com/office/drawing/2014/main" id="{02EC8D35-500E-4345-BD96-A6A602932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
        <p:nvSpPr>
          <p:cNvPr id="11" name="Title 3"/>
          <p:cNvSpPr txBox="1">
            <a:spLocks/>
          </p:cNvSpPr>
          <p:nvPr/>
        </p:nvSpPr>
        <p:spPr>
          <a:xfrm>
            <a:off x="162714" y="0"/>
            <a:ext cx="9144000" cy="576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lv-LV" altLang="ko-KR" sz="2000" cap="small" dirty="0" smtClean="0">
                <a:latin typeface="Arial Narrow" panose="020B0606020202030204" pitchFamily="34" charset="0"/>
              </a:rPr>
              <a:t>2.4. NEPIECIEŠAMĀ NAUDAS SUMMA</a:t>
            </a:r>
            <a:endParaRPr lang="ko-KR" altLang="en-US" sz="2000" cap="small" dirty="0">
              <a:latin typeface="Arial Narrow" panose="020B0606020202030204" pitchFamily="34" charset="0"/>
            </a:endParaRPr>
          </a:p>
        </p:txBody>
      </p:sp>
      <p:sp>
        <p:nvSpPr>
          <p:cNvPr id="12" name="Rectangle 45">
            <a:extLst>
              <a:ext uri="{FF2B5EF4-FFF2-40B4-BE49-F238E27FC236}">
                <a16:creationId xmlns:a16="http://schemas.microsoft.com/office/drawing/2014/main" id="{7FFE2E53-6338-4B35-86BF-E5CA45DC84DE}"/>
              </a:ext>
            </a:extLst>
          </p:cNvPr>
          <p:cNvSpPr>
            <a:spLocks noRot="1" noChangeArrowheads="1"/>
          </p:cNvSpPr>
          <p:nvPr/>
        </p:nvSpPr>
        <p:spPr bwMode="auto">
          <a:xfrm>
            <a:off x="0" y="575994"/>
            <a:ext cx="12192000" cy="576000"/>
          </a:xfrm>
          <a:prstGeom prst="rect">
            <a:avLst/>
          </a:prstGeom>
          <a:solidFill>
            <a:srgbClr val="FED967"/>
          </a:solidFill>
          <a:ln>
            <a:noFill/>
          </a:ln>
          <a:effectLst/>
        </p:spPr>
        <p:txBody>
          <a:bodyPr anchor="ctr"/>
          <a:lstStyle>
            <a:lvl1pPr>
              <a:defRPr sz="1000" b="1">
                <a:solidFill>
                  <a:schemeClr val="tx1"/>
                </a:solidFill>
                <a:latin typeface="Arial Narrow" pitchFamily="34" charset="0"/>
              </a:defRPr>
            </a:lvl1pPr>
            <a:lvl2pPr marL="742950" indent="-285750">
              <a:defRPr sz="1000" b="1">
                <a:solidFill>
                  <a:schemeClr val="tx1"/>
                </a:solidFill>
                <a:latin typeface="Arial Narrow" pitchFamily="34" charset="0"/>
              </a:defRPr>
            </a:lvl2pPr>
            <a:lvl3pPr marL="1143000" indent="-228600">
              <a:defRPr sz="1000" b="1">
                <a:solidFill>
                  <a:schemeClr val="tx1"/>
                </a:solidFill>
                <a:latin typeface="Arial Narrow" pitchFamily="34" charset="0"/>
              </a:defRPr>
            </a:lvl3pPr>
            <a:lvl4pPr marL="1600200" indent="-228600">
              <a:defRPr sz="1000" b="1">
                <a:solidFill>
                  <a:schemeClr val="tx1"/>
                </a:solidFill>
                <a:latin typeface="Arial Narrow" pitchFamily="34" charset="0"/>
              </a:defRPr>
            </a:lvl4pPr>
            <a:lvl5pPr marL="2057400" indent="-228600">
              <a:defRPr sz="1000" b="1">
                <a:solidFill>
                  <a:schemeClr val="tx1"/>
                </a:solidFill>
                <a:latin typeface="Arial Narrow" pitchFamily="34" charset="0"/>
              </a:defRPr>
            </a:lvl5pPr>
            <a:lvl6pPr marL="2514600" indent="-228600" eaLnBrk="0" fontAlgn="base" hangingPunct="0">
              <a:spcBef>
                <a:spcPct val="0"/>
              </a:spcBef>
              <a:spcAft>
                <a:spcPct val="0"/>
              </a:spcAft>
              <a:defRPr sz="1000" b="1">
                <a:solidFill>
                  <a:schemeClr val="tx1"/>
                </a:solidFill>
                <a:latin typeface="Arial Narrow" pitchFamily="34" charset="0"/>
              </a:defRPr>
            </a:lvl6pPr>
            <a:lvl7pPr marL="2971800" indent="-228600" eaLnBrk="0" fontAlgn="base" hangingPunct="0">
              <a:spcBef>
                <a:spcPct val="0"/>
              </a:spcBef>
              <a:spcAft>
                <a:spcPct val="0"/>
              </a:spcAft>
              <a:defRPr sz="1000" b="1">
                <a:solidFill>
                  <a:schemeClr val="tx1"/>
                </a:solidFill>
                <a:latin typeface="Arial Narrow" pitchFamily="34" charset="0"/>
              </a:defRPr>
            </a:lvl7pPr>
            <a:lvl8pPr marL="3429000" indent="-228600" eaLnBrk="0" fontAlgn="base" hangingPunct="0">
              <a:spcBef>
                <a:spcPct val="0"/>
              </a:spcBef>
              <a:spcAft>
                <a:spcPct val="0"/>
              </a:spcAft>
              <a:defRPr sz="1000" b="1">
                <a:solidFill>
                  <a:schemeClr val="tx1"/>
                </a:solidFill>
                <a:latin typeface="Arial Narrow" pitchFamily="34" charset="0"/>
              </a:defRPr>
            </a:lvl8pPr>
            <a:lvl9pPr marL="3886200" indent="-228600" eaLnBrk="0" fontAlgn="base" hangingPunct="0">
              <a:spcBef>
                <a:spcPct val="0"/>
              </a:spcBef>
              <a:spcAft>
                <a:spcPct val="0"/>
              </a:spcAft>
              <a:defRPr sz="1000" b="1">
                <a:solidFill>
                  <a:schemeClr val="tx1"/>
                </a:solidFill>
                <a:latin typeface="Arial Narrow" pitchFamily="34" charset="0"/>
              </a:defRPr>
            </a:lvl9pPr>
          </a:lstStyle>
          <a:p>
            <a:pPr lvl="0" algn="ctr" fontAlgn="base">
              <a:spcBef>
                <a:spcPct val="0"/>
              </a:spcBef>
              <a:spcAft>
                <a:spcPct val="30000"/>
              </a:spcAft>
              <a:defRPr/>
            </a:pPr>
            <a:r>
              <a:rPr lang="lv-LV" altLang="lv-LV" sz="1200" b="0" i="1" kern="0" dirty="0">
                <a:solidFill>
                  <a:prstClr val="black"/>
                </a:solidFill>
                <a:latin typeface="Arial" charset="0"/>
                <a:cs typeface="Arial" charset="0"/>
              </a:rPr>
              <a:t>«B4. Cik liela naudas summa Jums būtu nepieciešama/ cik Jūs vēlētos aizņemties/ cik lielu kredītu Jūs gribētu ņemt?»</a:t>
            </a:r>
          </a:p>
        </p:txBody>
      </p:sp>
    </p:spTree>
    <p:extLst>
      <p:ext uri="{BB962C8B-B14F-4D97-AF65-F5344CB8AC3E}">
        <p14:creationId xmlns:p14="http://schemas.microsoft.com/office/powerpoint/2010/main" val="9014483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7C9AC37-D306-4B9E-BD8D-92DFBF9F10A9}"/>
              </a:ext>
            </a:extLst>
          </p:cNvPr>
          <p:cNvSpPr/>
          <p:nvPr/>
        </p:nvSpPr>
        <p:spPr bwMode="auto">
          <a:xfrm>
            <a:off x="3611724" y="2636912"/>
            <a:ext cx="4968552" cy="1152128"/>
          </a:xfrm>
          <a:prstGeom prst="roundRect">
            <a:avLst/>
          </a:prstGeom>
          <a:solidFill>
            <a:srgbClr val="FED96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4400" b="1"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Tahoma" pitchFamily="34" charset="0"/>
                <a:ea typeface="+mn-ea"/>
                <a:cs typeface="+mn-cs"/>
              </a:defRPr>
            </a:lvl5pPr>
            <a:lvl6pPr marL="2286000" algn="l" defTabSz="914400" rtl="0" eaLnBrk="1" latinLnBrk="0" hangingPunct="1">
              <a:defRPr sz="4400" b="1" kern="1200">
                <a:solidFill>
                  <a:schemeClr val="tx1"/>
                </a:solidFill>
                <a:latin typeface="Tahoma" pitchFamily="34" charset="0"/>
                <a:ea typeface="+mn-ea"/>
                <a:cs typeface="+mn-cs"/>
              </a:defRPr>
            </a:lvl6pPr>
            <a:lvl7pPr marL="2743200" algn="l" defTabSz="914400" rtl="0" eaLnBrk="1" latinLnBrk="0" hangingPunct="1">
              <a:defRPr sz="4400" b="1" kern="1200">
                <a:solidFill>
                  <a:schemeClr val="tx1"/>
                </a:solidFill>
                <a:latin typeface="Tahoma" pitchFamily="34" charset="0"/>
                <a:ea typeface="+mn-ea"/>
                <a:cs typeface="+mn-cs"/>
              </a:defRPr>
            </a:lvl7pPr>
            <a:lvl8pPr marL="3200400" algn="l" defTabSz="914400" rtl="0" eaLnBrk="1" latinLnBrk="0" hangingPunct="1">
              <a:defRPr sz="4400" b="1" kern="1200">
                <a:solidFill>
                  <a:schemeClr val="tx1"/>
                </a:solidFill>
                <a:latin typeface="Tahoma" pitchFamily="34" charset="0"/>
                <a:ea typeface="+mn-ea"/>
                <a:cs typeface="+mn-cs"/>
              </a:defRPr>
            </a:lvl8pPr>
            <a:lvl9pPr marL="3657600" algn="l" defTabSz="914400" rtl="0" eaLnBrk="1" latinLnBrk="0" hangingPunct="1">
              <a:defRPr sz="4400" b="1" kern="1200">
                <a:solidFill>
                  <a:schemeClr val="tx1"/>
                </a:solidFill>
                <a:latin typeface="Tahoma" pitchFamily="34" charset="0"/>
                <a:ea typeface="+mn-ea"/>
                <a:cs typeface="+mn-cs"/>
              </a:defRPr>
            </a:lvl9pPr>
          </a:lstStyle>
          <a:p>
            <a:pPr marL="0" marR="0" lvl="0" indent="0" algn="ctr" defTabSz="914400" rtl="0" eaLnBrk="1" fontAlgn="base" latinLnBrk="1" hangingPunct="1">
              <a:lnSpc>
                <a:spcPct val="150000"/>
              </a:lnSpc>
              <a:spcBef>
                <a:spcPct val="0"/>
              </a:spcBef>
              <a:spcAft>
                <a:spcPct val="0"/>
              </a:spcAft>
              <a:buClrTx/>
              <a:buSzTx/>
              <a:buFontTx/>
              <a:buNone/>
              <a:tabLst/>
              <a:defRPr/>
            </a:pPr>
            <a:r>
              <a:rPr kumimoji="0" lang="lv-LV" altLang="lv-LV" sz="4000" b="1" i="0" u="none" strike="noStrike" kern="1200" cap="all" spc="0" normalizeH="0" baseline="0" noProof="0" dirty="0">
                <a:ln>
                  <a:noFill/>
                </a:ln>
                <a:solidFill>
                  <a:prstClr val="black"/>
                </a:solidFill>
                <a:effectLst/>
                <a:uLnTx/>
                <a:uFillTx/>
                <a:latin typeface="Arial Narrow" pitchFamily="34" charset="0"/>
                <a:ea typeface="+mn-ea"/>
                <a:cs typeface="+mn-cs"/>
              </a:rPr>
              <a:t>Paldies!</a:t>
            </a:r>
            <a:endParaRPr kumimoji="0" lang="en-US" altLang="lv-LV" sz="4000" b="1" i="0" u="none" strike="noStrike" kern="1200" cap="all" spc="0" normalizeH="0" baseline="0" noProof="0" dirty="0">
              <a:ln>
                <a:noFill/>
              </a:ln>
              <a:solidFill>
                <a:prstClr val="black"/>
              </a:solidFill>
              <a:effectLst/>
              <a:uLnTx/>
              <a:uFillTx/>
              <a:latin typeface="Arial Narrow" pitchFamily="34" charset="0"/>
              <a:ea typeface="+mn-ea"/>
              <a:cs typeface="+mn-cs"/>
            </a:endParaRPr>
          </a:p>
        </p:txBody>
      </p:sp>
      <p:sp>
        <p:nvSpPr>
          <p:cNvPr id="5" name="Text Box 3">
            <a:extLst>
              <a:ext uri="{FF2B5EF4-FFF2-40B4-BE49-F238E27FC236}">
                <a16:creationId xmlns:a16="http://schemas.microsoft.com/office/drawing/2014/main" id="{3498CFA2-D503-47A7-BD18-89A3FCECBDB7}"/>
              </a:ext>
            </a:extLst>
          </p:cNvPr>
          <p:cNvSpPr txBox="1">
            <a:spLocks noChangeArrowheads="1"/>
          </p:cNvSpPr>
          <p:nvPr/>
        </p:nvSpPr>
        <p:spPr bwMode="auto">
          <a:xfrm>
            <a:off x="205497" y="4760291"/>
            <a:ext cx="68124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marL="342900" indent="-342900">
              <a:spcBef>
                <a:spcPct val="20000"/>
              </a:spcBef>
              <a:buBlip>
                <a:blip r:embed="rId2"/>
              </a:buBlip>
              <a:defRPr sz="2400" b="1">
                <a:solidFill>
                  <a:srgbClr val="8B0E1A"/>
                </a:solidFill>
                <a:latin typeface="Arial" panose="020B0604020202020204" pitchFamily="34" charset="0"/>
              </a:defRPr>
            </a:lvl1pPr>
            <a:lvl2pPr marL="742950" indent="-285750">
              <a:spcBef>
                <a:spcPct val="20000"/>
              </a:spcBef>
              <a:buBlip>
                <a:blip r:embed="rId2"/>
              </a:buBlip>
              <a:defRPr sz="2000">
                <a:solidFill>
                  <a:srgbClr val="8B0E1A"/>
                </a:solidFill>
                <a:latin typeface="Arial" panose="020B0604020202020204" pitchFamily="34" charset="0"/>
              </a:defRPr>
            </a:lvl2pPr>
            <a:lvl3pPr marL="1143000" indent="-228600">
              <a:spcBef>
                <a:spcPct val="20000"/>
              </a:spcBef>
              <a:buBlip>
                <a:blip r:embed="rId2"/>
              </a:buBlip>
              <a:defRPr>
                <a:solidFill>
                  <a:srgbClr val="8B0E1A"/>
                </a:solidFill>
                <a:latin typeface="Arial" panose="020B0604020202020204" pitchFamily="34" charset="0"/>
              </a:defRPr>
            </a:lvl3pPr>
            <a:lvl4pPr marL="1600200" indent="-228600">
              <a:spcBef>
                <a:spcPct val="20000"/>
              </a:spcBef>
              <a:buBlip>
                <a:blip r:embed="rId2"/>
              </a:buBlip>
              <a:defRPr sz="1600">
                <a:solidFill>
                  <a:srgbClr val="8B0E1A"/>
                </a:solidFill>
                <a:latin typeface="Arial" panose="020B0604020202020204" pitchFamily="34" charset="0"/>
              </a:defRPr>
            </a:lvl4pPr>
            <a:lvl5pPr marL="2057400" indent="-228600">
              <a:spcBef>
                <a:spcPct val="20000"/>
              </a:spcBef>
              <a:buBlip>
                <a:blip r:embed="rId2"/>
              </a:buBlip>
              <a:defRPr sz="1400">
                <a:solidFill>
                  <a:srgbClr val="8B0E1A"/>
                </a:solidFill>
                <a:latin typeface="Arial" panose="020B0604020202020204" pitchFamily="34" charset="0"/>
              </a:defRPr>
            </a:lvl5pPr>
            <a:lvl6pPr marL="2514600" indent="-228600" eaLnBrk="0" fontAlgn="base" hangingPunct="0">
              <a:spcBef>
                <a:spcPct val="20000"/>
              </a:spcBef>
              <a:spcAft>
                <a:spcPct val="0"/>
              </a:spcAft>
              <a:buBlip>
                <a:blip r:embed="rId2"/>
              </a:buBlip>
              <a:defRPr sz="1400">
                <a:solidFill>
                  <a:srgbClr val="8B0E1A"/>
                </a:solidFill>
                <a:latin typeface="Arial" panose="020B0604020202020204" pitchFamily="34" charset="0"/>
              </a:defRPr>
            </a:lvl6pPr>
            <a:lvl7pPr marL="2971800" indent="-228600" eaLnBrk="0" fontAlgn="base" hangingPunct="0">
              <a:spcBef>
                <a:spcPct val="20000"/>
              </a:spcBef>
              <a:spcAft>
                <a:spcPct val="0"/>
              </a:spcAft>
              <a:buBlip>
                <a:blip r:embed="rId2"/>
              </a:buBlip>
              <a:defRPr sz="1400">
                <a:solidFill>
                  <a:srgbClr val="8B0E1A"/>
                </a:solidFill>
                <a:latin typeface="Arial" panose="020B0604020202020204" pitchFamily="34" charset="0"/>
              </a:defRPr>
            </a:lvl7pPr>
            <a:lvl8pPr marL="3429000" indent="-228600" eaLnBrk="0" fontAlgn="base" hangingPunct="0">
              <a:spcBef>
                <a:spcPct val="20000"/>
              </a:spcBef>
              <a:spcAft>
                <a:spcPct val="0"/>
              </a:spcAft>
              <a:buBlip>
                <a:blip r:embed="rId2"/>
              </a:buBlip>
              <a:defRPr sz="1400">
                <a:solidFill>
                  <a:srgbClr val="8B0E1A"/>
                </a:solidFill>
                <a:latin typeface="Arial" panose="020B0604020202020204" pitchFamily="34" charset="0"/>
              </a:defRPr>
            </a:lvl8pPr>
            <a:lvl9pPr marL="3886200" indent="-228600" eaLnBrk="0" fontAlgn="base" hangingPunct="0">
              <a:spcBef>
                <a:spcPct val="20000"/>
              </a:spcBef>
              <a:spcAft>
                <a:spcPct val="0"/>
              </a:spcAft>
              <a:buBlip>
                <a:blip r:embed="rId2"/>
              </a:buBlip>
              <a:defRPr sz="1400">
                <a:solidFill>
                  <a:srgbClr val="8B0E1A"/>
                </a:solidFill>
                <a:latin typeface="Arial" panose="020B0604020202020204" pitchFamily="34" charset="0"/>
              </a:defRPr>
            </a:lvl9pPr>
          </a:lstStyle>
          <a:p>
            <a:pPr marL="342900" marR="0" lvl="0" indent="-342900" algn="l" defTabSz="914400" rtl="0" eaLnBrk="1" fontAlgn="auto" latinLnBrk="1" hangingPunct="1">
              <a:lnSpc>
                <a:spcPct val="100000"/>
              </a:lnSpc>
              <a:spcBef>
                <a:spcPts val="0"/>
              </a:spcBef>
              <a:spcAft>
                <a:spcPts val="0"/>
              </a:spcAft>
              <a:buClrTx/>
              <a:buSzTx/>
              <a:buFontTx/>
              <a:buNone/>
              <a:tabLst/>
              <a:defRPr/>
            </a:pPr>
            <a:r>
              <a:rPr kumimoji="0" lang="lv-LV" altLang="lv-LV" sz="2000" b="1" i="0" u="none" strike="noStrike" kern="1200" cap="none" spc="0" normalizeH="0" baseline="0" noProof="0" dirty="0">
                <a:ln>
                  <a:noFill/>
                </a:ln>
                <a:solidFill>
                  <a:prstClr val="black"/>
                </a:solidFill>
                <a:effectLst/>
                <a:uLnTx/>
                <a:uFillTx/>
                <a:latin typeface="Calibri"/>
                <a:ea typeface="+mn-ea"/>
                <a:cs typeface="+mn-cs"/>
              </a:rPr>
              <a:t>Arnis Kaktiņš</a:t>
            </a:r>
          </a:p>
          <a:p>
            <a:pPr marL="342900" marR="0" lvl="0" indent="-342900" algn="l" defTabSz="914400" rtl="0" eaLnBrk="1" fontAlgn="auto" latinLnBrk="1" hangingPunct="1">
              <a:lnSpc>
                <a:spcPct val="100000"/>
              </a:lnSpc>
              <a:spcBef>
                <a:spcPts val="0"/>
              </a:spcBef>
              <a:spcAft>
                <a:spcPts val="0"/>
              </a:spcAft>
              <a:buClrTx/>
              <a:buSzTx/>
              <a:buFontTx/>
              <a:buNone/>
              <a:tabLst/>
              <a:defRPr/>
            </a:pPr>
            <a:r>
              <a:rPr kumimoji="0" lang="lv-LV" altLang="lv-LV" sz="2000" b="0" i="0" u="none" strike="noStrike" kern="1200" cap="none" spc="0" normalizeH="0" baseline="0" noProof="0" dirty="0">
                <a:ln>
                  <a:noFill/>
                </a:ln>
                <a:solidFill>
                  <a:prstClr val="black"/>
                </a:solidFill>
                <a:effectLst/>
                <a:uLnTx/>
                <a:uFillTx/>
                <a:latin typeface="Calibri"/>
                <a:ea typeface="+mn-ea"/>
                <a:cs typeface="+mn-cs"/>
              </a:rPr>
              <a:t>Pētījumu centrs SKDS</a:t>
            </a:r>
          </a:p>
          <a:p>
            <a:pPr marL="342900" marR="0" lvl="0" indent="-342900" algn="l" defTabSz="914400" rtl="0" eaLnBrk="1" fontAlgn="auto" latinLnBrk="1" hangingPunct="1">
              <a:lnSpc>
                <a:spcPct val="100000"/>
              </a:lnSpc>
              <a:spcBef>
                <a:spcPts val="0"/>
              </a:spcBef>
              <a:spcAft>
                <a:spcPts val="0"/>
              </a:spcAft>
              <a:buClrTx/>
              <a:buSzTx/>
              <a:buFontTx/>
              <a:buNone/>
              <a:tabLst/>
              <a:defRPr/>
            </a:pPr>
            <a:r>
              <a:rPr kumimoji="0" lang="lv-LV" altLang="lv-LV" sz="2000" b="0" i="0" u="none" strike="noStrike" kern="1200" cap="none" spc="0" normalizeH="0" baseline="0" noProof="0" dirty="0">
                <a:ln>
                  <a:noFill/>
                </a:ln>
                <a:solidFill>
                  <a:prstClr val="black"/>
                </a:solidFill>
                <a:effectLst/>
                <a:uLnTx/>
                <a:uFillTx/>
                <a:latin typeface="Calibri"/>
                <a:ea typeface="+mn-ea"/>
                <a:cs typeface="+mn-cs"/>
              </a:rPr>
              <a:t>Baznīcas iela 32, Rīga, LV 1010</a:t>
            </a:r>
          </a:p>
          <a:p>
            <a:pPr marL="342900" marR="0" lvl="0" indent="-342900" algn="l" defTabSz="914400" rtl="0" eaLnBrk="1" fontAlgn="auto" latinLnBrk="1" hangingPunct="1">
              <a:lnSpc>
                <a:spcPct val="100000"/>
              </a:lnSpc>
              <a:spcBef>
                <a:spcPts val="0"/>
              </a:spcBef>
              <a:spcAft>
                <a:spcPts val="0"/>
              </a:spcAft>
              <a:buClrTx/>
              <a:buSzTx/>
              <a:buFontTx/>
              <a:buNone/>
              <a:tabLst/>
              <a:defRPr/>
            </a:pPr>
            <a:r>
              <a:rPr kumimoji="0" lang="lv-LV" altLang="lv-LV" sz="2000" b="0" i="0" u="none" strike="noStrike" kern="1200" cap="none" spc="0" normalizeH="0" baseline="0" noProof="0" dirty="0" err="1">
                <a:ln>
                  <a:noFill/>
                </a:ln>
                <a:solidFill>
                  <a:prstClr val="black"/>
                </a:solidFill>
                <a:effectLst/>
                <a:uLnTx/>
                <a:uFillTx/>
                <a:latin typeface="Calibri"/>
                <a:ea typeface="+mn-ea"/>
                <a:cs typeface="+mn-cs"/>
              </a:rPr>
              <a:t>Tel</a:t>
            </a:r>
            <a:r>
              <a:rPr kumimoji="0" lang="lv-LV" altLang="lv-LV" sz="2000" b="0" i="0" u="none" strike="noStrike" kern="1200" cap="none" spc="0" normalizeH="0" baseline="0" noProof="0" dirty="0">
                <a:ln>
                  <a:noFill/>
                </a:ln>
                <a:solidFill>
                  <a:prstClr val="black"/>
                </a:solidFill>
                <a:effectLst/>
                <a:uLnTx/>
                <a:uFillTx/>
                <a:latin typeface="Calibri"/>
                <a:ea typeface="+mn-ea"/>
                <a:cs typeface="+mn-cs"/>
              </a:rPr>
              <a:t>: 67 312 876</a:t>
            </a:r>
          </a:p>
          <a:p>
            <a:pPr marL="342900" marR="0" lvl="0" indent="-342900" algn="l" defTabSz="914400" rtl="0" eaLnBrk="1" fontAlgn="auto" latinLnBrk="1" hangingPunct="1">
              <a:lnSpc>
                <a:spcPct val="100000"/>
              </a:lnSpc>
              <a:spcBef>
                <a:spcPts val="0"/>
              </a:spcBef>
              <a:spcAft>
                <a:spcPts val="0"/>
              </a:spcAft>
              <a:buClrTx/>
              <a:buSzTx/>
              <a:buFontTx/>
              <a:buNone/>
              <a:tabLst/>
              <a:defRPr/>
            </a:pPr>
            <a:r>
              <a:rPr kumimoji="0" lang="lv-LV" altLang="lv-LV" sz="2000" b="0" i="0" u="none" strike="noStrike" kern="1200" cap="none" spc="0" normalizeH="0" baseline="0" noProof="0" dirty="0">
                <a:ln>
                  <a:noFill/>
                </a:ln>
                <a:solidFill>
                  <a:prstClr val="black"/>
                </a:solidFill>
                <a:effectLst/>
                <a:uLnTx/>
                <a:uFillTx/>
                <a:latin typeface="Calibri"/>
                <a:ea typeface="+mn-ea"/>
                <a:cs typeface="+mn-cs"/>
              </a:rPr>
              <a:t>arnis.kaktins@skds.lv</a:t>
            </a:r>
          </a:p>
          <a:p>
            <a:pPr marL="342900" marR="0" lvl="0" indent="-342900" algn="l" defTabSz="914400" rtl="0" eaLnBrk="1" fontAlgn="auto" latinLnBrk="1" hangingPunct="1">
              <a:lnSpc>
                <a:spcPct val="100000"/>
              </a:lnSpc>
              <a:spcBef>
                <a:spcPts val="0"/>
              </a:spcBef>
              <a:spcAft>
                <a:spcPts val="0"/>
              </a:spcAft>
              <a:buClrTx/>
              <a:buSzTx/>
              <a:buFontTx/>
              <a:buNone/>
              <a:tabLst/>
              <a:defRPr/>
            </a:pPr>
            <a:r>
              <a:rPr kumimoji="0" lang="lv-LV" altLang="lv-LV" sz="2000" b="0" i="0" u="none" strike="noStrike" kern="1200" cap="none" spc="0" normalizeH="0" baseline="0" noProof="0" dirty="0">
                <a:ln>
                  <a:noFill/>
                </a:ln>
                <a:solidFill>
                  <a:prstClr val="black"/>
                </a:solidFill>
                <a:effectLst/>
                <a:uLnTx/>
                <a:uFillTx/>
                <a:latin typeface="Calibri"/>
                <a:ea typeface="+mn-ea"/>
                <a:cs typeface="+mn-cs"/>
              </a:rPr>
              <a:t>www.skds.lv</a:t>
            </a:r>
          </a:p>
        </p:txBody>
      </p:sp>
      <p:pic>
        <p:nvPicPr>
          <p:cNvPr id="6" name="Picture 10">
            <a:extLst>
              <a:ext uri="{FF2B5EF4-FFF2-40B4-BE49-F238E27FC236}">
                <a16:creationId xmlns:a16="http://schemas.microsoft.com/office/drawing/2014/main" id="{02EC8D35-500E-4345-BD96-A6A602932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4175" y="5980860"/>
            <a:ext cx="1410498" cy="614448"/>
          </a:xfrm>
          <a:prstGeom prst="rect">
            <a:avLst/>
          </a:prstGeom>
        </p:spPr>
      </p:pic>
    </p:spTree>
    <p:extLst>
      <p:ext uri="{BB962C8B-B14F-4D97-AF65-F5344CB8AC3E}">
        <p14:creationId xmlns:p14="http://schemas.microsoft.com/office/powerpoint/2010/main" val="17346512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88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400" y="0"/>
            <a:ext cx="4953600" cy="13336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400" y="1333454"/>
            <a:ext cx="4953600" cy="19052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8400" y="5651354"/>
            <a:ext cx="4953600" cy="120664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400" y="4444915"/>
            <a:ext cx="4953600" cy="120664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400" y="3238477"/>
            <a:ext cx="4953600" cy="1206646"/>
          </a:xfrm>
          <a:prstGeom prst="rect">
            <a:avLst/>
          </a:prstGeom>
        </p:spPr>
      </p:pic>
    </p:spTree>
    <p:extLst>
      <p:ext uri="{BB962C8B-B14F-4D97-AF65-F5344CB8AC3E}">
        <p14:creationId xmlns:p14="http://schemas.microsoft.com/office/powerpoint/2010/main" val="73101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200" y="5143837"/>
            <a:ext cx="6094800" cy="171416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0" y="0"/>
            <a:ext cx="6094800" cy="1714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7200" y="1714612"/>
            <a:ext cx="6094800" cy="171416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200" y="3429224"/>
            <a:ext cx="6094800" cy="1714163"/>
          </a:xfrm>
          <a:prstGeom prst="rect">
            <a:avLst/>
          </a:prstGeom>
        </p:spPr>
      </p:pic>
    </p:spTree>
    <p:extLst>
      <p:ext uri="{BB962C8B-B14F-4D97-AF65-F5344CB8AC3E}">
        <p14:creationId xmlns:p14="http://schemas.microsoft.com/office/powerpoint/2010/main" val="97298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2896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1162757" y="2020711"/>
            <a:ext cx="6321776" cy="2355516"/>
          </a:xfrm>
          <a:prstGeom prst="rect">
            <a:avLst/>
          </a:prstGeom>
        </p:spPr>
        <p:txBody>
          <a:bodyPr spcFirstLastPara="1" vert="horz" wrap="square" lIns="121900" tIns="121900" rIns="121900" bIns="121900" rtlCol="0" anchor="b" anchorCtr="0">
            <a:noAutofit/>
          </a:bodyPr>
          <a:lstStyle/>
          <a:p>
            <a:r>
              <a:rPr lang="lv-LV" dirty="0" smtClean="0">
                <a:ea typeface="Segoe UI Symbol" panose="020B0502040204020203" pitchFamily="34" charset="0"/>
              </a:rPr>
              <a:t>Kooperatīvās </a:t>
            </a:r>
            <a:r>
              <a:rPr lang="lv-LV" dirty="0" err="1" smtClean="0">
                <a:ea typeface="Segoe UI Symbol" panose="020B0502040204020203" pitchFamily="34" charset="0"/>
              </a:rPr>
              <a:t>krājaizdevu</a:t>
            </a:r>
            <a:r>
              <a:rPr lang="lv-LV" dirty="0" smtClean="0">
                <a:ea typeface="Segoe UI Symbol" panose="020B0502040204020203" pitchFamily="34" charset="0"/>
              </a:rPr>
              <a:t> sabiedrības </a:t>
            </a:r>
            <a:r>
              <a:rPr lang="lv-LV" dirty="0" smtClean="0">
                <a:solidFill>
                  <a:schemeClr val="bg1"/>
                </a:solidFill>
                <a:highlight>
                  <a:srgbClr val="B01860"/>
                </a:highlight>
                <a:ea typeface="Segoe UI Symbol" panose="020B0502040204020203" pitchFamily="34" charset="0"/>
              </a:rPr>
              <a:t>Latvijā</a:t>
            </a:r>
            <a:endParaRPr lang="lv-LV" dirty="0">
              <a:ea typeface="Segoe UI Symbol" panose="020B0502040204020203" pitchFamily="34" charset="0"/>
            </a:endParaRPr>
          </a:p>
        </p:txBody>
      </p:sp>
      <p:sp>
        <p:nvSpPr>
          <p:cNvPr id="3" name="Google Shape;71;p12"/>
          <p:cNvSpPr txBox="1">
            <a:spLocks/>
          </p:cNvSpPr>
          <p:nvPr/>
        </p:nvSpPr>
        <p:spPr>
          <a:xfrm>
            <a:off x="1328840" y="3975456"/>
            <a:ext cx="6031600" cy="1546400"/>
          </a:xfrm>
          <a:prstGeom prst="rect">
            <a:avLst/>
          </a:prstGeom>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Calibri Light" panose="020F030202020403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GB" sz="2400" b="0" i="0" u="none" strike="noStrike" kern="0" cap="none" spc="0" normalizeH="0" baseline="0" noProof="0" dirty="0" smtClean="0">
                <a:ln>
                  <a:noFill/>
                </a:ln>
                <a:solidFill>
                  <a:srgbClr val="000000"/>
                </a:solidFill>
                <a:effectLst/>
                <a:uLnTx/>
                <a:uFillTx/>
                <a:latin typeface="Calibri Light" panose="020F0302020204030204" pitchFamily="34" charset="0"/>
                <a:ea typeface="Segoe UI Symbol" panose="020B0502040204020203" pitchFamily="34" charset="0"/>
                <a:cs typeface="Tahoma" panose="020B0604030504040204" pitchFamily="34" charset="0"/>
                <a:sym typeface="Arial"/>
              </a:rPr>
              <a:t>25.02.</a:t>
            </a:r>
            <a:r>
              <a:rPr kumimoji="0" lang="lv-LV" sz="2400" b="0" i="0" u="none" strike="noStrike" kern="0" cap="none" spc="0" normalizeH="0" baseline="0" noProof="0" dirty="0" smtClean="0">
                <a:ln>
                  <a:noFill/>
                </a:ln>
                <a:solidFill>
                  <a:srgbClr val="000000"/>
                </a:solidFill>
                <a:effectLst/>
                <a:uLnTx/>
                <a:uFillTx/>
                <a:latin typeface="Calibri Light" panose="020F0302020204030204" pitchFamily="34" charset="0"/>
                <a:ea typeface="Segoe UI Symbol" panose="020B0502040204020203" pitchFamily="34" charset="0"/>
                <a:cs typeface="Tahoma" panose="020B0604030504040204" pitchFamily="34" charset="0"/>
                <a:sym typeface="Arial"/>
              </a:rPr>
              <a:t>2020. </a:t>
            </a:r>
            <a:endParaRPr kumimoji="0" lang="lv-LV" sz="2400" b="0" i="0" u="none" strike="noStrike" kern="0" cap="none" spc="0" normalizeH="0" baseline="0" noProof="0" dirty="0">
              <a:ln>
                <a:noFill/>
              </a:ln>
              <a:solidFill>
                <a:srgbClr val="000000"/>
              </a:solidFill>
              <a:effectLst/>
              <a:uLnTx/>
              <a:uFillTx/>
              <a:latin typeface="Calibri Light" panose="020F0302020204030204" pitchFamily="34" charset="0"/>
              <a:ea typeface="Segoe UI Symbol" panose="020B0502040204020203" pitchFamily="34" charset="0"/>
              <a:cs typeface="Tahoma" panose="020B0604030504040204" pitchFamily="34" charset="0"/>
              <a:sym typeface="Arial"/>
            </a:endParaRPr>
          </a:p>
        </p:txBody>
      </p:sp>
    </p:spTree>
    <p:extLst>
      <p:ext uri="{BB962C8B-B14F-4D97-AF65-F5344CB8AC3E}">
        <p14:creationId xmlns:p14="http://schemas.microsoft.com/office/powerpoint/2010/main" val="377905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66" y="1092419"/>
            <a:ext cx="8517834" cy="50582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63261" y="3252228"/>
            <a:ext cx="3065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smtClean="0">
                <a:ln>
                  <a:noFill/>
                </a:ln>
                <a:solidFill>
                  <a:srgbClr val="000000"/>
                </a:solidFill>
                <a:effectLst/>
                <a:uLnTx/>
                <a:uFillTx/>
                <a:latin typeface="Calibri Light"/>
                <a:ea typeface="+mn-ea"/>
                <a:cs typeface="+mn-cs"/>
              </a:rPr>
              <a:t>7</a:t>
            </a:r>
            <a:endParaRPr kumimoji="0" lang="lv-LV" sz="1800" b="1"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0" name="TextBox 9"/>
          <p:cNvSpPr txBox="1"/>
          <p:nvPr/>
        </p:nvSpPr>
        <p:spPr>
          <a:xfrm>
            <a:off x="6002001" y="3049053"/>
            <a:ext cx="365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srgbClr val="000000"/>
                </a:solidFill>
                <a:effectLst/>
                <a:uLnTx/>
                <a:uFillTx/>
                <a:latin typeface="Calibri Light"/>
                <a:ea typeface="+mn-ea"/>
                <a:cs typeface="+mn-cs"/>
              </a:rPr>
              <a:t>2</a:t>
            </a:r>
          </a:p>
        </p:txBody>
      </p:sp>
      <p:sp>
        <p:nvSpPr>
          <p:cNvPr id="6" name="Title 5"/>
          <p:cNvSpPr>
            <a:spLocks noGrp="1"/>
          </p:cNvSpPr>
          <p:nvPr>
            <p:ph type="title"/>
          </p:nvPr>
        </p:nvSpPr>
        <p:spPr>
          <a:xfrm>
            <a:off x="1841666" y="511619"/>
            <a:ext cx="9076705" cy="580800"/>
          </a:xfrm>
        </p:spPr>
        <p:txBody>
          <a:bodyPr/>
          <a:lstStyle/>
          <a:p>
            <a:r>
              <a:rPr lang="lv-LV" sz="3200" dirty="0" smtClean="0">
                <a:solidFill>
                  <a:schemeClr val="bg1"/>
                </a:solidFill>
                <a:highlight>
                  <a:srgbClr val="6098C7"/>
                </a:highlight>
              </a:rPr>
              <a:t>Situācija</a:t>
            </a:r>
            <a:r>
              <a:rPr lang="lv-LV" sz="3200" dirty="0" smtClean="0"/>
              <a:t> KKS sektorā</a:t>
            </a:r>
            <a:endParaRPr lang="lv-LV" sz="3200" dirty="0"/>
          </a:p>
        </p:txBody>
      </p:sp>
      <p:sp>
        <p:nvSpPr>
          <p:cNvPr id="11" name="Oval 10"/>
          <p:cNvSpPr/>
          <p:nvPr/>
        </p:nvSpPr>
        <p:spPr>
          <a:xfrm>
            <a:off x="3920063" y="2980916"/>
            <a:ext cx="218660" cy="159848"/>
          </a:xfrm>
          <a:prstGeom prst="ellipse">
            <a:avLst/>
          </a:prstGeom>
          <a:solidFill>
            <a:srgbClr val="C0504D"/>
          </a:solidFill>
          <a:ln>
            <a:solidFill>
              <a:srgbClr val="C0504D"/>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Light"/>
                <a:ea typeface="+mn-ea"/>
                <a:cs typeface="+mn-cs"/>
              </a:rPr>
              <a:t>1</a:t>
            </a:r>
            <a:endParaRPr kumimoji="0" lang="en-US" sz="1800" b="0" i="0" u="none" strike="noStrike" kern="1200" cap="none" spc="0" normalizeH="0" baseline="0" noProof="0" dirty="0">
              <a:ln>
                <a:noFill/>
              </a:ln>
              <a:solidFill>
                <a:srgbClr val="000000"/>
              </a:solidFill>
              <a:effectLst/>
              <a:uLnTx/>
              <a:uFillTx/>
              <a:latin typeface="Calibri Light"/>
              <a:ea typeface="+mn-ea"/>
              <a:cs typeface="+mn-cs"/>
            </a:endParaRPr>
          </a:p>
        </p:txBody>
      </p:sp>
      <p:cxnSp>
        <p:nvCxnSpPr>
          <p:cNvPr id="15" name="Straight Arrow Connector 14"/>
          <p:cNvCxnSpPr/>
          <p:nvPr/>
        </p:nvCxnSpPr>
        <p:spPr>
          <a:xfrm>
            <a:off x="4029393" y="3140764"/>
            <a:ext cx="109330" cy="159126"/>
          </a:xfrm>
          <a:prstGeom prst="straightConnector1">
            <a:avLst/>
          </a:prstGeom>
          <a:ln>
            <a:solidFill>
              <a:srgbClr val="C0504D"/>
            </a:solidFill>
            <a:tailEnd type="triangle"/>
          </a:ln>
        </p:spPr>
        <p:style>
          <a:lnRef idx="1">
            <a:schemeClr val="accent3"/>
          </a:lnRef>
          <a:fillRef idx="0">
            <a:schemeClr val="accent3"/>
          </a:fillRef>
          <a:effectRef idx="0">
            <a:schemeClr val="accent3"/>
          </a:effectRef>
          <a:fontRef idx="minor">
            <a:schemeClr val="tx1"/>
          </a:fontRef>
        </p:style>
      </p:cxnSp>
      <p:pic>
        <p:nvPicPr>
          <p:cNvPr id="5" name="Picture 4"/>
          <p:cNvPicPr>
            <a:picLocks noChangeAspect="1"/>
          </p:cNvPicPr>
          <p:nvPr/>
        </p:nvPicPr>
        <p:blipFill>
          <a:blip r:embed="rId4"/>
          <a:stretch>
            <a:fillRect/>
          </a:stretch>
        </p:blipFill>
        <p:spPr>
          <a:xfrm>
            <a:off x="9348222" y="2137649"/>
            <a:ext cx="2398604" cy="3303466"/>
          </a:xfrm>
          <a:prstGeom prst="rect">
            <a:avLst/>
          </a:prstGeom>
        </p:spPr>
      </p:pic>
      <p:sp>
        <p:nvSpPr>
          <p:cNvPr id="2" name="TextBox 1"/>
          <p:cNvSpPr txBox="1"/>
          <p:nvPr/>
        </p:nvSpPr>
        <p:spPr>
          <a:xfrm>
            <a:off x="1835194" y="5181204"/>
            <a:ext cx="41668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0" i="0" u="none" strike="noStrike" kern="1200" cap="none" spc="0" normalizeH="0" baseline="0" noProof="0" dirty="0">
                <a:ln>
                  <a:noFill/>
                </a:ln>
                <a:solidFill>
                  <a:srgbClr val="000000"/>
                </a:solidFill>
                <a:effectLst/>
                <a:uLnTx/>
                <a:uFillTx/>
                <a:latin typeface="Calibri Light"/>
                <a:ea typeface="+mn-ea"/>
                <a:cs typeface="+mn-cs"/>
              </a:rPr>
              <a:t>Pēdējo </a:t>
            </a:r>
            <a:r>
              <a:rPr kumimoji="0" lang="lv-LV" sz="2400" b="0" i="0" u="none" strike="noStrike" kern="1200" cap="none" spc="0" normalizeH="0" baseline="0" noProof="0" dirty="0" smtClean="0">
                <a:ln>
                  <a:noFill/>
                </a:ln>
                <a:solidFill>
                  <a:srgbClr val="FFFFFF"/>
                </a:solidFill>
                <a:effectLst/>
                <a:highlight>
                  <a:srgbClr val="0A2E86"/>
                </a:highlight>
                <a:uLnTx/>
                <a:uFillTx/>
                <a:latin typeface="Calibri Light"/>
                <a:ea typeface="+mn-ea"/>
                <a:cs typeface="+mn-cs"/>
              </a:rPr>
              <a:t>2 gadu </a:t>
            </a:r>
            <a:r>
              <a:rPr kumimoji="0" lang="lv-LV" sz="2400" b="0" i="0" u="none" strike="noStrike" kern="1200" cap="none" spc="0" normalizeH="0" baseline="0" noProof="0" dirty="0" smtClean="0">
                <a:ln>
                  <a:noFill/>
                </a:ln>
                <a:solidFill>
                  <a:srgbClr val="000000"/>
                </a:solidFill>
                <a:effectLst/>
                <a:uLnTx/>
                <a:uFillTx/>
                <a:latin typeface="Calibri Light"/>
                <a:ea typeface="+mn-ea"/>
                <a:cs typeface="+mn-cs"/>
              </a:rPr>
              <a:t> laikā </a:t>
            </a:r>
            <a:r>
              <a:rPr kumimoji="0" lang="lv-LV" sz="2400" b="0" i="0" u="none" strike="noStrike" kern="1200" cap="none" spc="0" normalizeH="0" baseline="0" noProof="0" dirty="0">
                <a:ln>
                  <a:noFill/>
                </a:ln>
                <a:solidFill>
                  <a:srgbClr val="000000"/>
                </a:solidFill>
                <a:effectLst/>
                <a:uLnTx/>
                <a:uFillTx/>
                <a:latin typeface="Calibri Light"/>
                <a:ea typeface="+mn-ea"/>
                <a:cs typeface="+mn-cs"/>
              </a:rPr>
              <a:t>Latvijā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0" i="0" u="none" strike="noStrike" kern="1200" cap="none" spc="0" normalizeH="0" baseline="0" noProof="0" dirty="0" smtClean="0">
                <a:ln>
                  <a:noFill/>
                </a:ln>
                <a:solidFill>
                  <a:srgbClr val="000000"/>
                </a:solidFill>
                <a:effectLst/>
                <a:uLnTx/>
                <a:uFillTx/>
                <a:latin typeface="Calibri Light"/>
                <a:ea typeface="+mn-ea"/>
                <a:cs typeface="+mn-cs"/>
              </a:rPr>
              <a:t>uzsākušas </a:t>
            </a:r>
            <a:r>
              <a:rPr kumimoji="0" lang="lv-LV" sz="2400" b="0" i="0" u="none" strike="noStrike" kern="1200" cap="none" spc="0" normalizeH="0" baseline="0" noProof="0" dirty="0">
                <a:ln>
                  <a:noFill/>
                </a:ln>
                <a:solidFill>
                  <a:srgbClr val="000000"/>
                </a:solidFill>
                <a:effectLst/>
                <a:uLnTx/>
                <a:uFillTx/>
                <a:latin typeface="Calibri Light"/>
                <a:ea typeface="+mn-ea"/>
                <a:cs typeface="+mn-cs"/>
              </a:rPr>
              <a:t>darbību </a:t>
            </a:r>
            <a:r>
              <a:rPr kumimoji="0" lang="lv-LV" sz="2400" b="0" i="0" u="none" strike="noStrike" kern="1200" cap="none" spc="0" normalizeH="0" baseline="0" noProof="0" dirty="0" smtClean="0">
                <a:ln>
                  <a:noFill/>
                </a:ln>
                <a:solidFill>
                  <a:srgbClr val="FFFFFF"/>
                </a:solidFill>
                <a:effectLst/>
                <a:highlight>
                  <a:srgbClr val="A8C068"/>
                </a:highlight>
                <a:uLnTx/>
                <a:uFillTx/>
                <a:latin typeface="Calibri Light"/>
                <a:ea typeface="+mn-ea"/>
                <a:cs typeface="+mn-cs"/>
              </a:rPr>
              <a:t>3 jaunas KKS</a:t>
            </a:r>
            <a:r>
              <a:rPr kumimoji="0" lang="en-US" sz="2400" b="0" i="0" u="none" strike="noStrike" kern="1200" cap="none" spc="0" normalizeH="0" baseline="0" noProof="0" dirty="0" smtClean="0">
                <a:ln>
                  <a:noFill/>
                </a:ln>
                <a:solidFill>
                  <a:srgbClr val="000000"/>
                </a:solidFill>
                <a:effectLst/>
                <a:uLnTx/>
                <a:uFillTx/>
                <a:latin typeface="Calibri Light"/>
                <a:ea typeface="+mn-ea"/>
                <a:cs typeface="+mn-cs"/>
              </a:rPr>
              <a:t>,</a:t>
            </a:r>
            <a:r>
              <a:rPr kumimoji="0" lang="lv-LV" sz="2400" b="0" i="0" u="none" strike="noStrike" kern="1200" cap="none" spc="0" normalizeH="0" baseline="0" noProof="0" dirty="0" smtClean="0">
                <a:ln>
                  <a:noFill/>
                </a:ln>
                <a:solidFill>
                  <a:srgbClr val="000000"/>
                </a:solidFill>
                <a:effectLst/>
                <a:uLnTx/>
                <a:uFillTx/>
                <a:latin typeface="Calibri Light"/>
                <a:ea typeface="+mn-ea"/>
                <a:cs typeface="+mn-cs"/>
              </a:rPr>
              <a:t> </a:t>
            </a:r>
            <a:r>
              <a:rPr kumimoji="0" lang="lv-LV" sz="2400" b="0" i="0" u="none" strike="noStrike" kern="1200" cap="none" spc="0" normalizeH="0" baseline="0" noProof="0" dirty="0" smtClean="0">
                <a:ln>
                  <a:noFill/>
                </a:ln>
                <a:solidFill>
                  <a:srgbClr val="FFFFFF"/>
                </a:solidFill>
                <a:effectLst/>
                <a:highlight>
                  <a:srgbClr val="B01860"/>
                </a:highlight>
                <a:uLnTx/>
                <a:uFillTx/>
                <a:latin typeface="Calibri Light"/>
                <a:ea typeface="+mn-ea"/>
                <a:cs typeface="+mn-cs"/>
                <a:sym typeface="Lora"/>
              </a:rPr>
              <a:t>1 KKS licence anulēta</a:t>
            </a:r>
            <a:endParaRPr kumimoji="0" lang="en-GB" sz="2400" b="0" i="0" u="none" strike="noStrike" kern="1200" cap="none" spc="0" normalizeH="0" baseline="0" noProof="0" dirty="0">
              <a:ln>
                <a:noFill/>
              </a:ln>
              <a:solidFill>
                <a:srgbClr val="000000"/>
              </a:solidFill>
              <a:effectLst/>
              <a:uLnTx/>
              <a:uFillTx/>
              <a:latin typeface="Calibri Light"/>
              <a:ea typeface="+mn-ea"/>
              <a:cs typeface="+mn-cs"/>
            </a:endParaRPr>
          </a:p>
        </p:txBody>
      </p:sp>
      <p:grpSp>
        <p:nvGrpSpPr>
          <p:cNvPr id="23" name="Google Shape;912;p40">
            <a:extLst>
              <a:ext uri="{FF2B5EF4-FFF2-40B4-BE49-F238E27FC236}">
                <a16:creationId xmlns:a16="http://schemas.microsoft.com/office/drawing/2014/main" id="{8196E89E-4197-8E4C-9271-5CAABF413241}"/>
              </a:ext>
            </a:extLst>
          </p:cNvPr>
          <p:cNvGrpSpPr/>
          <p:nvPr/>
        </p:nvGrpSpPr>
        <p:grpSpPr>
          <a:xfrm>
            <a:off x="1013251" y="5393688"/>
            <a:ext cx="784056" cy="757014"/>
            <a:chOff x="6768809" y="2682265"/>
            <a:chExt cx="719915" cy="719877"/>
          </a:xfrm>
        </p:grpSpPr>
        <p:sp>
          <p:nvSpPr>
            <p:cNvPr id="24" name="Google Shape;913;p40">
              <a:extLst>
                <a:ext uri="{FF2B5EF4-FFF2-40B4-BE49-F238E27FC236}">
                  <a16:creationId xmlns:a16="http://schemas.microsoft.com/office/drawing/2014/main" id="{30C08E2F-39EC-CA4C-8D95-B9284ABFE1CE}"/>
                </a:ext>
              </a:extLst>
            </p:cNvPr>
            <p:cNvSpPr/>
            <p:nvPr/>
          </p:nvSpPr>
          <p:spPr>
            <a:xfrm>
              <a:off x="6768809" y="2682954"/>
              <a:ext cx="400157" cy="358101"/>
            </a:xfrm>
            <a:custGeom>
              <a:avLst/>
              <a:gdLst/>
              <a:ahLst/>
              <a:cxnLst/>
              <a:rect l="l" t="t" r="r" b="b"/>
              <a:pathLst>
                <a:path w="638" h="571" extrusionOk="0">
                  <a:moveTo>
                    <a:pt x="91" y="538"/>
                  </a:moveTo>
                  <a:cubicBezTo>
                    <a:pt x="91" y="525"/>
                    <a:pt x="97" y="513"/>
                    <a:pt x="107" y="505"/>
                  </a:cubicBezTo>
                  <a:cubicBezTo>
                    <a:pt x="121" y="493"/>
                    <a:pt x="142" y="486"/>
                    <a:pt x="164" y="487"/>
                  </a:cubicBezTo>
                  <a:cubicBezTo>
                    <a:pt x="187" y="486"/>
                    <a:pt x="208" y="493"/>
                    <a:pt x="222" y="505"/>
                  </a:cubicBezTo>
                  <a:cubicBezTo>
                    <a:pt x="232" y="513"/>
                    <a:pt x="238" y="525"/>
                    <a:pt x="238" y="538"/>
                  </a:cubicBezTo>
                  <a:cubicBezTo>
                    <a:pt x="238" y="551"/>
                    <a:pt x="232" y="563"/>
                    <a:pt x="221" y="571"/>
                  </a:cubicBezTo>
                  <a:cubicBezTo>
                    <a:pt x="314" y="571"/>
                    <a:pt x="314" y="571"/>
                    <a:pt x="314" y="571"/>
                  </a:cubicBezTo>
                  <a:cubicBezTo>
                    <a:pt x="315" y="435"/>
                    <a:pt x="420" y="325"/>
                    <a:pt x="552" y="314"/>
                  </a:cubicBezTo>
                  <a:cubicBezTo>
                    <a:pt x="552" y="192"/>
                    <a:pt x="552" y="192"/>
                    <a:pt x="552" y="192"/>
                  </a:cubicBezTo>
                  <a:cubicBezTo>
                    <a:pt x="554" y="189"/>
                    <a:pt x="557" y="185"/>
                    <a:pt x="561" y="185"/>
                  </a:cubicBezTo>
                  <a:cubicBezTo>
                    <a:pt x="569" y="184"/>
                    <a:pt x="577" y="184"/>
                    <a:pt x="582" y="192"/>
                  </a:cubicBezTo>
                  <a:cubicBezTo>
                    <a:pt x="585" y="196"/>
                    <a:pt x="587" y="201"/>
                    <a:pt x="590" y="205"/>
                  </a:cubicBezTo>
                  <a:cubicBezTo>
                    <a:pt x="598" y="218"/>
                    <a:pt x="615" y="220"/>
                    <a:pt x="625" y="208"/>
                  </a:cubicBezTo>
                  <a:cubicBezTo>
                    <a:pt x="634" y="196"/>
                    <a:pt x="638" y="179"/>
                    <a:pt x="638" y="163"/>
                  </a:cubicBezTo>
                  <a:cubicBezTo>
                    <a:pt x="638" y="148"/>
                    <a:pt x="634" y="131"/>
                    <a:pt x="625" y="119"/>
                  </a:cubicBezTo>
                  <a:cubicBezTo>
                    <a:pt x="615" y="107"/>
                    <a:pt x="598" y="109"/>
                    <a:pt x="590" y="122"/>
                  </a:cubicBezTo>
                  <a:cubicBezTo>
                    <a:pt x="587" y="126"/>
                    <a:pt x="585" y="131"/>
                    <a:pt x="582" y="135"/>
                  </a:cubicBezTo>
                  <a:cubicBezTo>
                    <a:pt x="577" y="142"/>
                    <a:pt x="569" y="143"/>
                    <a:pt x="561" y="142"/>
                  </a:cubicBezTo>
                  <a:cubicBezTo>
                    <a:pt x="557" y="142"/>
                    <a:pt x="554" y="138"/>
                    <a:pt x="552" y="135"/>
                  </a:cubicBezTo>
                  <a:cubicBezTo>
                    <a:pt x="552" y="0"/>
                    <a:pt x="552" y="0"/>
                    <a:pt x="552" y="0"/>
                  </a:cubicBezTo>
                  <a:cubicBezTo>
                    <a:pt x="246" y="11"/>
                    <a:pt x="1" y="262"/>
                    <a:pt x="0" y="571"/>
                  </a:cubicBezTo>
                  <a:cubicBezTo>
                    <a:pt x="107" y="571"/>
                    <a:pt x="107" y="571"/>
                    <a:pt x="107" y="571"/>
                  </a:cubicBezTo>
                  <a:cubicBezTo>
                    <a:pt x="97" y="563"/>
                    <a:pt x="91" y="551"/>
                    <a:pt x="91" y="538"/>
                  </a:cubicBezTo>
                  <a:close/>
                </a:path>
              </a:pathLst>
            </a:custGeom>
            <a:solidFill>
              <a:schemeClr val="accent1"/>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5" name="Google Shape;914;p40">
              <a:extLst>
                <a:ext uri="{FF2B5EF4-FFF2-40B4-BE49-F238E27FC236}">
                  <a16:creationId xmlns:a16="http://schemas.microsoft.com/office/drawing/2014/main" id="{4887532F-8CF0-D04A-A1B7-305FA17ACBF3}"/>
                </a:ext>
              </a:extLst>
            </p:cNvPr>
            <p:cNvSpPr/>
            <p:nvPr/>
          </p:nvSpPr>
          <p:spPr>
            <a:xfrm>
              <a:off x="6768809" y="3002032"/>
              <a:ext cx="358808" cy="400111"/>
            </a:xfrm>
            <a:custGeom>
              <a:avLst/>
              <a:gdLst/>
              <a:ahLst/>
              <a:cxnLst/>
              <a:rect l="l" t="t" r="r" b="b"/>
              <a:pathLst>
                <a:path w="572" h="638" extrusionOk="0">
                  <a:moveTo>
                    <a:pt x="539" y="547"/>
                  </a:moveTo>
                  <a:cubicBezTo>
                    <a:pt x="526" y="547"/>
                    <a:pt x="514" y="542"/>
                    <a:pt x="506" y="532"/>
                  </a:cubicBezTo>
                  <a:cubicBezTo>
                    <a:pt x="494" y="517"/>
                    <a:pt x="487" y="497"/>
                    <a:pt x="488" y="474"/>
                  </a:cubicBezTo>
                  <a:cubicBezTo>
                    <a:pt x="487" y="451"/>
                    <a:pt x="494" y="431"/>
                    <a:pt x="506" y="416"/>
                  </a:cubicBezTo>
                  <a:cubicBezTo>
                    <a:pt x="514" y="406"/>
                    <a:pt x="526" y="400"/>
                    <a:pt x="539" y="400"/>
                  </a:cubicBezTo>
                  <a:cubicBezTo>
                    <a:pt x="551" y="400"/>
                    <a:pt x="564" y="406"/>
                    <a:pt x="572" y="417"/>
                  </a:cubicBezTo>
                  <a:cubicBezTo>
                    <a:pt x="572" y="324"/>
                    <a:pt x="572" y="324"/>
                    <a:pt x="572" y="324"/>
                  </a:cubicBezTo>
                  <a:cubicBezTo>
                    <a:pt x="436" y="323"/>
                    <a:pt x="325" y="219"/>
                    <a:pt x="315" y="86"/>
                  </a:cubicBezTo>
                  <a:cubicBezTo>
                    <a:pt x="193" y="86"/>
                    <a:pt x="193" y="86"/>
                    <a:pt x="193" y="86"/>
                  </a:cubicBezTo>
                  <a:cubicBezTo>
                    <a:pt x="189" y="84"/>
                    <a:pt x="186" y="81"/>
                    <a:pt x="186" y="77"/>
                  </a:cubicBezTo>
                  <a:cubicBezTo>
                    <a:pt x="185" y="69"/>
                    <a:pt x="185" y="61"/>
                    <a:pt x="193" y="56"/>
                  </a:cubicBezTo>
                  <a:cubicBezTo>
                    <a:pt x="197" y="53"/>
                    <a:pt x="202" y="51"/>
                    <a:pt x="206" y="48"/>
                  </a:cubicBezTo>
                  <a:cubicBezTo>
                    <a:pt x="219" y="40"/>
                    <a:pt x="221" y="23"/>
                    <a:pt x="209" y="13"/>
                  </a:cubicBezTo>
                  <a:cubicBezTo>
                    <a:pt x="197" y="4"/>
                    <a:pt x="180" y="0"/>
                    <a:pt x="164" y="0"/>
                  </a:cubicBezTo>
                  <a:cubicBezTo>
                    <a:pt x="149" y="0"/>
                    <a:pt x="132" y="4"/>
                    <a:pt x="120" y="13"/>
                  </a:cubicBezTo>
                  <a:cubicBezTo>
                    <a:pt x="108" y="23"/>
                    <a:pt x="109" y="40"/>
                    <a:pt x="123" y="48"/>
                  </a:cubicBezTo>
                  <a:cubicBezTo>
                    <a:pt x="127" y="51"/>
                    <a:pt x="132" y="53"/>
                    <a:pt x="136" y="56"/>
                  </a:cubicBezTo>
                  <a:cubicBezTo>
                    <a:pt x="143" y="61"/>
                    <a:pt x="143" y="69"/>
                    <a:pt x="143" y="77"/>
                  </a:cubicBezTo>
                  <a:cubicBezTo>
                    <a:pt x="143" y="81"/>
                    <a:pt x="139" y="84"/>
                    <a:pt x="136" y="86"/>
                  </a:cubicBezTo>
                  <a:cubicBezTo>
                    <a:pt x="0" y="86"/>
                    <a:pt x="0" y="86"/>
                    <a:pt x="0" y="86"/>
                  </a:cubicBezTo>
                  <a:cubicBezTo>
                    <a:pt x="12" y="392"/>
                    <a:pt x="263" y="637"/>
                    <a:pt x="572" y="638"/>
                  </a:cubicBezTo>
                  <a:cubicBezTo>
                    <a:pt x="572" y="531"/>
                    <a:pt x="572" y="531"/>
                    <a:pt x="572" y="531"/>
                  </a:cubicBezTo>
                  <a:cubicBezTo>
                    <a:pt x="564" y="541"/>
                    <a:pt x="551" y="547"/>
                    <a:pt x="539" y="547"/>
                  </a:cubicBezTo>
                  <a:close/>
                </a:path>
              </a:pathLst>
            </a:custGeom>
            <a:solidFill>
              <a:schemeClr val="accent4"/>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6" name="Google Shape;915;p40">
              <a:extLst>
                <a:ext uri="{FF2B5EF4-FFF2-40B4-BE49-F238E27FC236}">
                  <a16:creationId xmlns:a16="http://schemas.microsoft.com/office/drawing/2014/main" id="{B72B4D92-5E65-8949-8BEA-B8D85518FDE8}"/>
                </a:ext>
              </a:extLst>
            </p:cNvPr>
            <p:cNvSpPr/>
            <p:nvPr/>
          </p:nvSpPr>
          <p:spPr>
            <a:xfrm>
              <a:off x="7129915" y="2682265"/>
              <a:ext cx="358808" cy="400111"/>
            </a:xfrm>
            <a:custGeom>
              <a:avLst/>
              <a:gdLst/>
              <a:ahLst/>
              <a:cxnLst/>
              <a:rect l="l" t="t" r="r" b="b"/>
              <a:pathLst>
                <a:path w="572" h="638" extrusionOk="0">
                  <a:moveTo>
                    <a:pt x="33" y="91"/>
                  </a:moveTo>
                  <a:cubicBezTo>
                    <a:pt x="46" y="91"/>
                    <a:pt x="58" y="97"/>
                    <a:pt x="66" y="107"/>
                  </a:cubicBezTo>
                  <a:cubicBezTo>
                    <a:pt x="78" y="121"/>
                    <a:pt x="85" y="142"/>
                    <a:pt x="84" y="164"/>
                  </a:cubicBezTo>
                  <a:cubicBezTo>
                    <a:pt x="85" y="187"/>
                    <a:pt x="78" y="208"/>
                    <a:pt x="66" y="222"/>
                  </a:cubicBezTo>
                  <a:cubicBezTo>
                    <a:pt x="58" y="232"/>
                    <a:pt x="46" y="238"/>
                    <a:pt x="33" y="238"/>
                  </a:cubicBezTo>
                  <a:cubicBezTo>
                    <a:pt x="21" y="238"/>
                    <a:pt x="8" y="232"/>
                    <a:pt x="0" y="222"/>
                  </a:cubicBezTo>
                  <a:cubicBezTo>
                    <a:pt x="0" y="314"/>
                    <a:pt x="0" y="314"/>
                    <a:pt x="0" y="314"/>
                  </a:cubicBezTo>
                  <a:cubicBezTo>
                    <a:pt x="136" y="315"/>
                    <a:pt x="247" y="420"/>
                    <a:pt x="257" y="553"/>
                  </a:cubicBezTo>
                  <a:cubicBezTo>
                    <a:pt x="379" y="553"/>
                    <a:pt x="379" y="553"/>
                    <a:pt x="379" y="553"/>
                  </a:cubicBezTo>
                  <a:cubicBezTo>
                    <a:pt x="383" y="554"/>
                    <a:pt x="386" y="557"/>
                    <a:pt x="386" y="561"/>
                  </a:cubicBezTo>
                  <a:cubicBezTo>
                    <a:pt x="387" y="570"/>
                    <a:pt x="387" y="577"/>
                    <a:pt x="379" y="582"/>
                  </a:cubicBezTo>
                  <a:cubicBezTo>
                    <a:pt x="375" y="585"/>
                    <a:pt x="370" y="587"/>
                    <a:pt x="366" y="590"/>
                  </a:cubicBezTo>
                  <a:cubicBezTo>
                    <a:pt x="353" y="598"/>
                    <a:pt x="351" y="615"/>
                    <a:pt x="363" y="625"/>
                  </a:cubicBezTo>
                  <a:cubicBezTo>
                    <a:pt x="375" y="635"/>
                    <a:pt x="392" y="638"/>
                    <a:pt x="408" y="638"/>
                  </a:cubicBezTo>
                  <a:cubicBezTo>
                    <a:pt x="423" y="638"/>
                    <a:pt x="440" y="635"/>
                    <a:pt x="452" y="625"/>
                  </a:cubicBezTo>
                  <a:cubicBezTo>
                    <a:pt x="464" y="615"/>
                    <a:pt x="463" y="598"/>
                    <a:pt x="449" y="590"/>
                  </a:cubicBezTo>
                  <a:cubicBezTo>
                    <a:pt x="445" y="587"/>
                    <a:pt x="440" y="585"/>
                    <a:pt x="436" y="582"/>
                  </a:cubicBezTo>
                  <a:cubicBezTo>
                    <a:pt x="429" y="577"/>
                    <a:pt x="429" y="570"/>
                    <a:pt x="429" y="561"/>
                  </a:cubicBezTo>
                  <a:cubicBezTo>
                    <a:pt x="429" y="557"/>
                    <a:pt x="433" y="554"/>
                    <a:pt x="436" y="553"/>
                  </a:cubicBezTo>
                  <a:cubicBezTo>
                    <a:pt x="572" y="553"/>
                    <a:pt x="572" y="553"/>
                    <a:pt x="572" y="553"/>
                  </a:cubicBezTo>
                  <a:cubicBezTo>
                    <a:pt x="560" y="246"/>
                    <a:pt x="309" y="1"/>
                    <a:pt x="0" y="0"/>
                  </a:cubicBezTo>
                  <a:cubicBezTo>
                    <a:pt x="0" y="107"/>
                    <a:pt x="0" y="107"/>
                    <a:pt x="0" y="107"/>
                  </a:cubicBezTo>
                  <a:cubicBezTo>
                    <a:pt x="8" y="97"/>
                    <a:pt x="21" y="91"/>
                    <a:pt x="33" y="91"/>
                  </a:cubicBezTo>
                  <a:close/>
                </a:path>
              </a:pathLst>
            </a:custGeom>
            <a:solidFill>
              <a:schemeClr val="accent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7" name="Google Shape;916;p40">
              <a:extLst>
                <a:ext uri="{FF2B5EF4-FFF2-40B4-BE49-F238E27FC236}">
                  <a16:creationId xmlns:a16="http://schemas.microsoft.com/office/drawing/2014/main" id="{31E47C6F-866C-EF4A-A480-07F0F82082C3}"/>
                </a:ext>
              </a:extLst>
            </p:cNvPr>
            <p:cNvSpPr/>
            <p:nvPr/>
          </p:nvSpPr>
          <p:spPr>
            <a:xfrm>
              <a:off x="7088567" y="3043581"/>
              <a:ext cx="400157" cy="358561"/>
            </a:xfrm>
            <a:custGeom>
              <a:avLst/>
              <a:gdLst/>
              <a:ahLst/>
              <a:cxnLst/>
              <a:rect l="l" t="t" r="r" b="b"/>
              <a:pathLst>
                <a:path w="638" h="572" extrusionOk="0">
                  <a:moveTo>
                    <a:pt x="547" y="34"/>
                  </a:moveTo>
                  <a:cubicBezTo>
                    <a:pt x="547" y="46"/>
                    <a:pt x="541" y="58"/>
                    <a:pt x="531" y="66"/>
                  </a:cubicBezTo>
                  <a:cubicBezTo>
                    <a:pt x="517" y="78"/>
                    <a:pt x="496" y="85"/>
                    <a:pt x="474" y="84"/>
                  </a:cubicBezTo>
                  <a:cubicBezTo>
                    <a:pt x="451" y="85"/>
                    <a:pt x="430" y="78"/>
                    <a:pt x="416" y="66"/>
                  </a:cubicBezTo>
                  <a:cubicBezTo>
                    <a:pt x="406" y="58"/>
                    <a:pt x="400" y="46"/>
                    <a:pt x="400" y="34"/>
                  </a:cubicBezTo>
                  <a:cubicBezTo>
                    <a:pt x="400" y="21"/>
                    <a:pt x="406" y="9"/>
                    <a:pt x="417" y="0"/>
                  </a:cubicBezTo>
                  <a:cubicBezTo>
                    <a:pt x="324" y="0"/>
                    <a:pt x="324" y="0"/>
                    <a:pt x="324" y="0"/>
                  </a:cubicBezTo>
                  <a:cubicBezTo>
                    <a:pt x="323" y="136"/>
                    <a:pt x="218" y="247"/>
                    <a:pt x="86" y="258"/>
                  </a:cubicBezTo>
                  <a:cubicBezTo>
                    <a:pt x="86" y="379"/>
                    <a:pt x="86" y="379"/>
                    <a:pt x="86" y="379"/>
                  </a:cubicBezTo>
                  <a:cubicBezTo>
                    <a:pt x="84" y="383"/>
                    <a:pt x="81" y="386"/>
                    <a:pt x="77" y="387"/>
                  </a:cubicBezTo>
                  <a:cubicBezTo>
                    <a:pt x="69" y="387"/>
                    <a:pt x="61" y="387"/>
                    <a:pt x="56" y="379"/>
                  </a:cubicBezTo>
                  <a:cubicBezTo>
                    <a:pt x="53" y="375"/>
                    <a:pt x="51" y="370"/>
                    <a:pt x="48" y="366"/>
                  </a:cubicBezTo>
                  <a:cubicBezTo>
                    <a:pt x="40" y="353"/>
                    <a:pt x="23" y="352"/>
                    <a:pt x="13" y="363"/>
                  </a:cubicBezTo>
                  <a:cubicBezTo>
                    <a:pt x="4" y="375"/>
                    <a:pt x="0" y="392"/>
                    <a:pt x="0" y="408"/>
                  </a:cubicBezTo>
                  <a:cubicBezTo>
                    <a:pt x="0" y="423"/>
                    <a:pt x="4" y="440"/>
                    <a:pt x="13" y="452"/>
                  </a:cubicBezTo>
                  <a:cubicBezTo>
                    <a:pt x="23" y="464"/>
                    <a:pt x="40" y="463"/>
                    <a:pt x="48" y="450"/>
                  </a:cubicBezTo>
                  <a:cubicBezTo>
                    <a:pt x="51" y="445"/>
                    <a:pt x="53" y="440"/>
                    <a:pt x="56" y="436"/>
                  </a:cubicBezTo>
                  <a:cubicBezTo>
                    <a:pt x="61" y="429"/>
                    <a:pt x="69" y="429"/>
                    <a:pt x="77" y="429"/>
                  </a:cubicBezTo>
                  <a:cubicBezTo>
                    <a:pt x="81" y="429"/>
                    <a:pt x="84" y="433"/>
                    <a:pt x="86" y="436"/>
                  </a:cubicBezTo>
                  <a:cubicBezTo>
                    <a:pt x="86" y="572"/>
                    <a:pt x="86" y="572"/>
                    <a:pt x="86" y="572"/>
                  </a:cubicBezTo>
                  <a:cubicBezTo>
                    <a:pt x="392" y="560"/>
                    <a:pt x="637" y="309"/>
                    <a:pt x="638" y="0"/>
                  </a:cubicBezTo>
                  <a:cubicBezTo>
                    <a:pt x="531" y="0"/>
                    <a:pt x="531" y="0"/>
                    <a:pt x="531" y="0"/>
                  </a:cubicBezTo>
                  <a:cubicBezTo>
                    <a:pt x="541" y="9"/>
                    <a:pt x="547" y="21"/>
                    <a:pt x="547" y="34"/>
                  </a:cubicBezTo>
                  <a:close/>
                </a:path>
              </a:pathLst>
            </a:custGeom>
            <a:solidFill>
              <a:schemeClr val="accent3"/>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grpSp>
    </p:spTree>
    <p:extLst>
      <p:ext uri="{BB962C8B-B14F-4D97-AF65-F5344CB8AC3E}">
        <p14:creationId xmlns:p14="http://schemas.microsoft.com/office/powerpoint/2010/main" val="37681466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3200" dirty="0" smtClean="0"/>
              <a:t>KKS </a:t>
            </a:r>
            <a:r>
              <a:rPr lang="lv-LV" sz="3200" dirty="0" smtClean="0">
                <a:solidFill>
                  <a:schemeClr val="bg1"/>
                </a:solidFill>
                <a:highlight>
                  <a:srgbClr val="6098C7"/>
                </a:highlight>
              </a:rPr>
              <a:t>rādītāji</a:t>
            </a:r>
            <a:endParaRPr lang="lv-LV" sz="3200" dirty="0"/>
          </a:p>
        </p:txBody>
      </p:sp>
      <p:pic>
        <p:nvPicPr>
          <p:cNvPr id="14" name="Picture 13"/>
          <p:cNvPicPr>
            <a:picLocks noChangeAspect="1"/>
          </p:cNvPicPr>
          <p:nvPr/>
        </p:nvPicPr>
        <p:blipFill>
          <a:blip r:embed="rId2"/>
          <a:stretch>
            <a:fillRect/>
          </a:stretch>
        </p:blipFill>
        <p:spPr>
          <a:xfrm>
            <a:off x="8646137" y="4515730"/>
            <a:ext cx="2733675" cy="2228850"/>
          </a:xfrm>
          <a:prstGeom prst="rect">
            <a:avLst/>
          </a:prstGeom>
        </p:spPr>
      </p:pic>
      <p:pic>
        <p:nvPicPr>
          <p:cNvPr id="16" name="Picture 15"/>
          <p:cNvPicPr>
            <a:picLocks noChangeAspect="1"/>
          </p:cNvPicPr>
          <p:nvPr/>
        </p:nvPicPr>
        <p:blipFill>
          <a:blip r:embed="rId3"/>
          <a:stretch>
            <a:fillRect/>
          </a:stretch>
        </p:blipFill>
        <p:spPr>
          <a:xfrm>
            <a:off x="6381465" y="1260937"/>
            <a:ext cx="5153025" cy="866775"/>
          </a:xfrm>
          <a:prstGeom prst="rect">
            <a:avLst/>
          </a:prstGeom>
        </p:spPr>
      </p:pic>
      <p:pic>
        <p:nvPicPr>
          <p:cNvPr id="17" name="Picture 16"/>
          <p:cNvPicPr>
            <a:picLocks noChangeAspect="1"/>
          </p:cNvPicPr>
          <p:nvPr/>
        </p:nvPicPr>
        <p:blipFill>
          <a:blip r:embed="rId4"/>
          <a:stretch>
            <a:fillRect/>
          </a:stretch>
        </p:blipFill>
        <p:spPr>
          <a:xfrm>
            <a:off x="7638765" y="2232915"/>
            <a:ext cx="2323121" cy="2117898"/>
          </a:xfrm>
          <a:prstGeom prst="rect">
            <a:avLst/>
          </a:prstGeom>
        </p:spPr>
      </p:pic>
      <p:pic>
        <p:nvPicPr>
          <p:cNvPr id="13" name="Picture 12"/>
          <p:cNvPicPr>
            <a:picLocks noChangeAspect="1"/>
          </p:cNvPicPr>
          <p:nvPr/>
        </p:nvPicPr>
        <p:blipFill>
          <a:blip r:embed="rId5"/>
          <a:stretch>
            <a:fillRect/>
          </a:stretch>
        </p:blipFill>
        <p:spPr>
          <a:xfrm>
            <a:off x="6381465" y="5466520"/>
            <a:ext cx="3019425" cy="762000"/>
          </a:xfrm>
          <a:prstGeom prst="rect">
            <a:avLst/>
          </a:prstGeom>
        </p:spPr>
      </p:pic>
      <p:pic>
        <p:nvPicPr>
          <p:cNvPr id="19" name="Picture 18"/>
          <p:cNvPicPr>
            <a:picLocks noChangeAspect="1"/>
          </p:cNvPicPr>
          <p:nvPr/>
        </p:nvPicPr>
        <p:blipFill>
          <a:blip r:embed="rId6"/>
          <a:stretch>
            <a:fillRect/>
          </a:stretch>
        </p:blipFill>
        <p:spPr>
          <a:xfrm>
            <a:off x="9692540" y="2232915"/>
            <a:ext cx="2000250" cy="885825"/>
          </a:xfrm>
          <a:prstGeom prst="rect">
            <a:avLst/>
          </a:prstGeom>
        </p:spPr>
      </p:pic>
      <p:pic>
        <p:nvPicPr>
          <p:cNvPr id="20" name="Picture 19"/>
          <p:cNvPicPr>
            <a:picLocks noChangeAspect="1"/>
          </p:cNvPicPr>
          <p:nvPr/>
        </p:nvPicPr>
        <p:blipFill>
          <a:blip r:embed="rId7"/>
          <a:stretch>
            <a:fillRect/>
          </a:stretch>
        </p:blipFill>
        <p:spPr>
          <a:xfrm>
            <a:off x="10027262" y="3519660"/>
            <a:ext cx="1352550" cy="657225"/>
          </a:xfrm>
          <a:prstGeom prst="rect">
            <a:avLst/>
          </a:prstGeom>
        </p:spPr>
      </p:pic>
      <p:pic>
        <p:nvPicPr>
          <p:cNvPr id="21" name="Picture 20"/>
          <p:cNvPicPr>
            <a:picLocks noChangeAspect="1"/>
          </p:cNvPicPr>
          <p:nvPr/>
        </p:nvPicPr>
        <p:blipFill>
          <a:blip r:embed="rId8"/>
          <a:stretch>
            <a:fillRect/>
          </a:stretch>
        </p:blipFill>
        <p:spPr>
          <a:xfrm>
            <a:off x="6381465" y="2859098"/>
            <a:ext cx="1257300" cy="657225"/>
          </a:xfrm>
          <a:prstGeom prst="rect">
            <a:avLst/>
          </a:prstGeom>
        </p:spPr>
      </p:pic>
      <p:pic>
        <p:nvPicPr>
          <p:cNvPr id="15" name="Picture 14"/>
          <p:cNvPicPr>
            <a:picLocks noChangeAspect="1"/>
          </p:cNvPicPr>
          <p:nvPr/>
        </p:nvPicPr>
        <p:blipFill>
          <a:blip r:embed="rId9"/>
          <a:stretch>
            <a:fillRect/>
          </a:stretch>
        </p:blipFill>
        <p:spPr>
          <a:xfrm>
            <a:off x="977377" y="4992488"/>
            <a:ext cx="2085975" cy="1123950"/>
          </a:xfrm>
          <a:prstGeom prst="rect">
            <a:avLst/>
          </a:prstGeom>
        </p:spPr>
      </p:pic>
      <p:pic>
        <p:nvPicPr>
          <p:cNvPr id="18" name="Picture 17"/>
          <p:cNvPicPr>
            <a:picLocks noChangeAspect="1"/>
          </p:cNvPicPr>
          <p:nvPr/>
        </p:nvPicPr>
        <p:blipFill>
          <a:blip r:embed="rId10"/>
          <a:stretch>
            <a:fillRect/>
          </a:stretch>
        </p:blipFill>
        <p:spPr>
          <a:xfrm>
            <a:off x="3498316" y="5128675"/>
            <a:ext cx="2066925" cy="828675"/>
          </a:xfrm>
          <a:prstGeom prst="rect">
            <a:avLst/>
          </a:prstGeom>
        </p:spPr>
      </p:pic>
      <p:pic>
        <p:nvPicPr>
          <p:cNvPr id="22" name="Picture 21"/>
          <p:cNvPicPr>
            <a:picLocks noChangeAspect="1"/>
          </p:cNvPicPr>
          <p:nvPr/>
        </p:nvPicPr>
        <p:blipFill>
          <a:blip r:embed="rId11"/>
          <a:stretch>
            <a:fillRect/>
          </a:stretch>
        </p:blipFill>
        <p:spPr>
          <a:xfrm>
            <a:off x="2726791" y="2515480"/>
            <a:ext cx="2838450" cy="2000250"/>
          </a:xfrm>
          <a:prstGeom prst="rect">
            <a:avLst/>
          </a:prstGeom>
        </p:spPr>
      </p:pic>
      <p:pic>
        <p:nvPicPr>
          <p:cNvPr id="23" name="Picture 22"/>
          <p:cNvPicPr>
            <a:picLocks noChangeAspect="1"/>
          </p:cNvPicPr>
          <p:nvPr/>
        </p:nvPicPr>
        <p:blipFill>
          <a:blip r:embed="rId12"/>
          <a:stretch>
            <a:fillRect/>
          </a:stretch>
        </p:blipFill>
        <p:spPr>
          <a:xfrm>
            <a:off x="1122478" y="2709673"/>
            <a:ext cx="1047750" cy="1581150"/>
          </a:xfrm>
          <a:prstGeom prst="rect">
            <a:avLst/>
          </a:prstGeom>
        </p:spPr>
      </p:pic>
      <p:pic>
        <p:nvPicPr>
          <p:cNvPr id="24" name="Picture 23"/>
          <p:cNvPicPr>
            <a:picLocks noChangeAspect="1"/>
          </p:cNvPicPr>
          <p:nvPr/>
        </p:nvPicPr>
        <p:blipFill>
          <a:blip r:embed="rId13"/>
          <a:stretch>
            <a:fillRect/>
          </a:stretch>
        </p:blipFill>
        <p:spPr>
          <a:xfrm>
            <a:off x="676274" y="1337565"/>
            <a:ext cx="5419725" cy="895350"/>
          </a:xfrm>
          <a:prstGeom prst="rect">
            <a:avLst/>
          </a:prstGeom>
        </p:spPr>
      </p:pic>
      <p:pic>
        <p:nvPicPr>
          <p:cNvPr id="25" name="Picture 24"/>
          <p:cNvPicPr>
            <a:picLocks noChangeAspect="1"/>
          </p:cNvPicPr>
          <p:nvPr/>
        </p:nvPicPr>
        <p:blipFill>
          <a:blip r:embed="rId14"/>
          <a:stretch>
            <a:fillRect/>
          </a:stretch>
        </p:blipFill>
        <p:spPr>
          <a:xfrm>
            <a:off x="2661415" y="2310840"/>
            <a:ext cx="1085850" cy="209550"/>
          </a:xfrm>
          <a:prstGeom prst="rect">
            <a:avLst/>
          </a:prstGeom>
        </p:spPr>
      </p:pic>
    </p:spTree>
    <p:extLst>
      <p:ext uri="{BB962C8B-B14F-4D97-AF65-F5344CB8AC3E}">
        <p14:creationId xmlns:p14="http://schemas.microsoft.com/office/powerpoint/2010/main" val="420131806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2800" dirty="0"/>
              <a:t>KKS kredītportfelis un </a:t>
            </a:r>
            <a:r>
              <a:rPr lang="lv-LV" sz="2800" dirty="0">
                <a:solidFill>
                  <a:schemeClr val="bg1"/>
                </a:solidFill>
                <a:highlight>
                  <a:srgbClr val="6098C7"/>
                </a:highlight>
              </a:rPr>
              <a:t>aizdevumu iespējas</a:t>
            </a:r>
            <a:endParaRPr lang="en-GB" dirty="0"/>
          </a:p>
        </p:txBody>
      </p:sp>
      <p:sp>
        <p:nvSpPr>
          <p:cNvPr id="3" name="Text Placeholder 2"/>
          <p:cNvSpPr>
            <a:spLocks noGrp="1"/>
          </p:cNvSpPr>
          <p:nvPr>
            <p:ph type="body" idx="1"/>
          </p:nvPr>
        </p:nvSpPr>
        <p:spPr>
          <a:xfrm>
            <a:off x="636364" y="1478510"/>
            <a:ext cx="5209954" cy="4496280"/>
          </a:xfrm>
        </p:spPr>
        <p:txBody>
          <a:bodyPr/>
          <a:lstStyle/>
          <a:p>
            <a:r>
              <a:rPr lang="la-Latn" dirty="0" smtClean="0"/>
              <a:t>Krājaizdevu </a:t>
            </a:r>
            <a:r>
              <a:rPr lang="la-Latn" dirty="0"/>
              <a:t>sabiedrības izsniedz aizdevumus </a:t>
            </a:r>
            <a:r>
              <a:rPr lang="la-Latn" kern="1200" dirty="0">
                <a:solidFill>
                  <a:schemeClr val="bg1"/>
                </a:solidFill>
                <a:highlight>
                  <a:srgbClr val="6098C8"/>
                </a:highlight>
              </a:rPr>
              <a:t>tikai saviem biedriem</a:t>
            </a:r>
            <a:r>
              <a:rPr lang="lv-LV" kern="1200" dirty="0" smtClean="0">
                <a:solidFill>
                  <a:schemeClr val="bg1"/>
                </a:solidFill>
                <a:highlight>
                  <a:srgbClr val="6098C8"/>
                </a:highlight>
              </a:rPr>
              <a:t>:</a:t>
            </a:r>
            <a:endParaRPr lang="lv-LV" sz="1800" kern="1200" dirty="0">
              <a:solidFill>
                <a:schemeClr val="bg1"/>
              </a:solidFill>
              <a:highlight>
                <a:srgbClr val="6098C8"/>
              </a:highlight>
              <a:latin typeface="Calibri Light" panose="020F0302020204030204" pitchFamily="34" charset="0"/>
              <a:cs typeface="Calibri Light" panose="020F0302020204030204" pitchFamily="34" charset="0"/>
            </a:endParaRPr>
          </a:p>
          <a:p>
            <a:r>
              <a:rPr lang="la-Latn" sz="1800" dirty="0" smtClean="0">
                <a:latin typeface="Calibri Light" panose="020F0302020204030204" pitchFamily="34" charset="0"/>
                <a:cs typeface="Calibri Light" panose="020F0302020204030204" pitchFamily="34" charset="0"/>
              </a:rPr>
              <a:t>fiziskajām personām</a:t>
            </a:r>
            <a:r>
              <a:rPr lang="lv-LV" sz="1800" dirty="0" smtClean="0">
                <a:latin typeface="Calibri Light" panose="020F0302020204030204" pitchFamily="34" charset="0"/>
                <a:cs typeface="Calibri Light" panose="020F0302020204030204" pitchFamily="34" charset="0"/>
              </a:rPr>
              <a:t>  </a:t>
            </a:r>
          </a:p>
          <a:p>
            <a:r>
              <a:rPr lang="la-Latn" sz="1800" dirty="0" smtClean="0">
                <a:latin typeface="Calibri Light" panose="020F0302020204030204" pitchFamily="34" charset="0"/>
                <a:cs typeface="Calibri Light" panose="020F0302020204030204" pitchFamily="34" charset="0"/>
              </a:rPr>
              <a:t>likumā </a:t>
            </a:r>
            <a:r>
              <a:rPr lang="la-Latn" sz="1800" dirty="0">
                <a:latin typeface="Calibri Light" panose="020F0302020204030204" pitchFamily="34" charset="0"/>
                <a:cs typeface="Calibri Light" panose="020F0302020204030204" pitchFamily="34" charset="0"/>
              </a:rPr>
              <a:t>definētam juridisko personu lokam, proti individuāliem komersantiem, individuāliem (ģimenes) uzņēmumiem un zemnieku vai zvejnieka saimniecībām, ja to īpašnieki ir krājaizdevu sabiedrības biedri</a:t>
            </a:r>
            <a:r>
              <a:rPr lang="la-Latn" sz="1800" dirty="0" smtClean="0">
                <a:latin typeface="Calibri Light" panose="020F0302020204030204" pitchFamily="34" charset="0"/>
                <a:cs typeface="Calibri Light" panose="020F0302020204030204" pitchFamily="34" charset="0"/>
              </a:rPr>
              <a:t>.</a:t>
            </a:r>
            <a:endParaRPr lang="lv-LV" kern="1200" dirty="0" smtClean="0">
              <a:solidFill>
                <a:schemeClr val="bg1"/>
              </a:solidFill>
              <a:highlight>
                <a:srgbClr val="6098C8"/>
              </a:highlight>
              <a:latin typeface="Calibri Light" panose="020F0302020204030204" pitchFamily="34" charset="0"/>
              <a:cs typeface="Calibri Light" panose="020F0302020204030204" pitchFamily="34" charset="0"/>
            </a:endParaRPr>
          </a:p>
          <a:p>
            <a:r>
              <a:rPr lang="la-Latn" dirty="0"/>
              <a:t>Juridisko personu loku kreditē tikai </a:t>
            </a:r>
            <a:r>
              <a:rPr lang="lv-LV" dirty="0" smtClean="0"/>
              <a:t/>
            </a:r>
            <a:br>
              <a:rPr lang="lv-LV" dirty="0" smtClean="0"/>
            </a:br>
            <a:r>
              <a:rPr lang="lv-LV" kern="1200" dirty="0" smtClean="0">
                <a:solidFill>
                  <a:schemeClr val="bg1"/>
                </a:solidFill>
                <a:highlight>
                  <a:srgbClr val="6098C8"/>
                </a:highlight>
              </a:rPr>
              <a:t>4 k</a:t>
            </a:r>
            <a:r>
              <a:rPr lang="la-Latn" kern="1200" dirty="0" smtClean="0">
                <a:solidFill>
                  <a:schemeClr val="bg1"/>
                </a:solidFill>
                <a:highlight>
                  <a:srgbClr val="6098C8"/>
                </a:highlight>
              </a:rPr>
              <a:t>rājaizdevu </a:t>
            </a:r>
            <a:r>
              <a:rPr lang="la-Latn" kern="1200" dirty="0">
                <a:solidFill>
                  <a:schemeClr val="bg1"/>
                </a:solidFill>
                <a:highlight>
                  <a:srgbClr val="6098C8"/>
                </a:highlight>
              </a:rPr>
              <a:t>sabiedrības  </a:t>
            </a:r>
          </a:p>
        </p:txBody>
      </p:sp>
      <p:sp>
        <p:nvSpPr>
          <p:cNvPr id="4" name="Rectangle 3"/>
          <p:cNvSpPr/>
          <p:nvPr/>
        </p:nvSpPr>
        <p:spPr>
          <a:xfrm>
            <a:off x="1276426" y="5563583"/>
            <a:ext cx="539425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0" i="1" u="none" strike="noStrike" kern="1200" cap="none" spc="0" normalizeH="0" baseline="0" noProof="0" dirty="0">
                <a:ln>
                  <a:noFill/>
                </a:ln>
                <a:solidFill>
                  <a:srgbClr val="000000"/>
                </a:solidFill>
                <a:effectLst/>
                <a:uLnTx/>
                <a:uFillTx/>
                <a:latin typeface="Calibri Light"/>
                <a:ea typeface="+mn-ea"/>
                <a:cs typeface="+mn-cs"/>
              </a:rPr>
              <a:t>Regulējums pieļauj kreditēt plašāku aizņēmēju loku, </a:t>
            </a:r>
            <a:r>
              <a:rPr kumimoji="0" lang="lv-LV" sz="2000" b="0" i="1" u="none" strike="noStrike" kern="1200" cap="none" spc="0" normalizeH="0" baseline="0" noProof="0" dirty="0" smtClean="0">
                <a:ln>
                  <a:noFill/>
                </a:ln>
                <a:solidFill>
                  <a:srgbClr val="000000"/>
                </a:solidFill>
                <a:effectLst/>
                <a:uLnTx/>
                <a:uFillTx/>
                <a:latin typeface="Calibri Light"/>
                <a:ea typeface="+mn-ea"/>
                <a:cs typeface="+mn-cs"/>
              </a:rPr>
              <a:t>taču </a:t>
            </a:r>
            <a:r>
              <a:rPr kumimoji="0" lang="lv-LV" sz="2000" b="0" i="1" u="none" strike="noStrike" kern="1200" cap="none" spc="0" normalizeH="0" baseline="0" noProof="0" dirty="0">
                <a:ln>
                  <a:noFill/>
                </a:ln>
                <a:solidFill>
                  <a:srgbClr val="000000"/>
                </a:solidFill>
                <a:effectLst/>
                <a:uLnTx/>
                <a:uFillTx/>
                <a:latin typeface="Calibri Light"/>
                <a:ea typeface="+mn-ea"/>
                <a:cs typeface="+mn-cs"/>
              </a:rPr>
              <a:t>iespēja netiek aktīvi izmantota. </a:t>
            </a:r>
            <a:endParaRPr kumimoji="0" lang="en-GB" sz="2000" b="0" i="1" u="none" strike="noStrike" kern="1200" cap="none" spc="0" normalizeH="0" baseline="0" noProof="0" dirty="0">
              <a:ln>
                <a:noFill/>
              </a:ln>
              <a:solidFill>
                <a:srgbClr val="000000"/>
              </a:solidFill>
              <a:effectLst/>
              <a:uLnTx/>
              <a:uFillTx/>
              <a:latin typeface="Calibri Light"/>
              <a:ea typeface="+mn-ea"/>
              <a:cs typeface="+mn-cs"/>
            </a:endParaRPr>
          </a:p>
        </p:txBody>
      </p:sp>
      <p:pic>
        <p:nvPicPr>
          <p:cNvPr id="5" name="Picture 4"/>
          <p:cNvPicPr>
            <a:picLocks noChangeAspect="1"/>
          </p:cNvPicPr>
          <p:nvPr/>
        </p:nvPicPr>
        <p:blipFill>
          <a:blip r:embed="rId2"/>
          <a:stretch>
            <a:fillRect/>
          </a:stretch>
        </p:blipFill>
        <p:spPr>
          <a:xfrm>
            <a:off x="6152385" y="1369992"/>
            <a:ext cx="5453150" cy="4713316"/>
          </a:xfrm>
          <a:prstGeom prst="rect">
            <a:avLst/>
          </a:prstGeom>
        </p:spPr>
      </p:pic>
      <p:grpSp>
        <p:nvGrpSpPr>
          <p:cNvPr id="19" name="Google Shape;1032;p40">
            <a:extLst>
              <a:ext uri="{FF2B5EF4-FFF2-40B4-BE49-F238E27FC236}">
                <a16:creationId xmlns:a16="http://schemas.microsoft.com/office/drawing/2014/main" id="{134C87F6-B452-294C-A94B-7C8E50D17033}"/>
              </a:ext>
            </a:extLst>
          </p:cNvPr>
          <p:cNvGrpSpPr/>
          <p:nvPr/>
        </p:nvGrpSpPr>
        <p:grpSpPr>
          <a:xfrm>
            <a:off x="611155" y="5511689"/>
            <a:ext cx="614273" cy="655273"/>
            <a:chOff x="7638277" y="937343"/>
            <a:chExt cx="744273" cy="793950"/>
          </a:xfrm>
        </p:grpSpPr>
        <p:sp>
          <p:nvSpPr>
            <p:cNvPr id="20" name="Google Shape;1033;p40">
              <a:extLst>
                <a:ext uri="{FF2B5EF4-FFF2-40B4-BE49-F238E27FC236}">
                  <a16:creationId xmlns:a16="http://schemas.microsoft.com/office/drawing/2014/main" id="{84E2E1BC-B90B-8442-B97D-64C8D259F857}"/>
                </a:ext>
              </a:extLst>
            </p:cNvPr>
            <p:cNvSpPr/>
            <p:nvPr/>
          </p:nvSpPr>
          <p:spPr>
            <a:xfrm>
              <a:off x="8012931" y="1079385"/>
              <a:ext cx="217151" cy="253479"/>
            </a:xfrm>
            <a:custGeom>
              <a:avLst/>
              <a:gdLst/>
              <a:ahLst/>
              <a:cxnLst/>
              <a:rect l="l" t="t" r="r" b="b"/>
              <a:pathLst>
                <a:path w="1085755" h="1267396" extrusionOk="0">
                  <a:moveTo>
                    <a:pt x="1058482" y="714947"/>
                  </a:moveTo>
                  <a:cubicBezTo>
                    <a:pt x="1013714" y="538416"/>
                    <a:pt x="885190" y="361632"/>
                    <a:pt x="705993" y="229870"/>
                  </a:cubicBezTo>
                  <a:cubicBezTo>
                    <a:pt x="565277" y="126492"/>
                    <a:pt x="329184" y="3365"/>
                    <a:pt x="0" y="0"/>
                  </a:cubicBezTo>
                  <a:lnTo>
                    <a:pt x="0" y="1267397"/>
                  </a:lnTo>
                  <a:lnTo>
                    <a:pt x="1025144" y="1267397"/>
                  </a:lnTo>
                  <a:cubicBezTo>
                    <a:pt x="1092772" y="1073722"/>
                    <a:pt x="1103694" y="892810"/>
                    <a:pt x="1058482" y="714947"/>
                  </a:cubicBezTo>
                  <a:close/>
                </a:path>
              </a:pathLst>
            </a:custGeom>
            <a:solidFill>
              <a:schemeClr val="accent2"/>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1" name="Google Shape;1034;p40">
              <a:extLst>
                <a:ext uri="{FF2B5EF4-FFF2-40B4-BE49-F238E27FC236}">
                  <a16:creationId xmlns:a16="http://schemas.microsoft.com/office/drawing/2014/main" id="{5CBE3D7F-4F63-6D41-B1BF-E8E01D0C1412}"/>
                </a:ext>
              </a:extLst>
            </p:cNvPr>
            <p:cNvSpPr/>
            <p:nvPr/>
          </p:nvSpPr>
          <p:spPr>
            <a:xfrm>
              <a:off x="7789628" y="1079436"/>
              <a:ext cx="214318" cy="253428"/>
            </a:xfrm>
            <a:custGeom>
              <a:avLst/>
              <a:gdLst/>
              <a:ahLst/>
              <a:cxnLst/>
              <a:rect l="l" t="t" r="r" b="b"/>
              <a:pathLst>
                <a:path w="1071591" h="1267142" extrusionOk="0">
                  <a:moveTo>
                    <a:pt x="377536" y="231331"/>
                  </a:moveTo>
                  <a:cubicBezTo>
                    <a:pt x="199609" y="362839"/>
                    <a:pt x="71910" y="538988"/>
                    <a:pt x="27270" y="714693"/>
                  </a:cubicBezTo>
                  <a:cubicBezTo>
                    <a:pt x="-17942" y="892556"/>
                    <a:pt x="-7020" y="1073404"/>
                    <a:pt x="60671" y="1267143"/>
                  </a:cubicBezTo>
                  <a:lnTo>
                    <a:pt x="1071591" y="1267143"/>
                  </a:lnTo>
                  <a:lnTo>
                    <a:pt x="1071591" y="0"/>
                  </a:lnTo>
                  <a:cubicBezTo>
                    <a:pt x="748249" y="6794"/>
                    <a:pt x="516220" y="128905"/>
                    <a:pt x="377536" y="231331"/>
                  </a:cubicBezTo>
                  <a:close/>
                </a:path>
              </a:pathLst>
            </a:custGeom>
            <a:solidFill>
              <a:schemeClr val="accent1"/>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2" name="Google Shape;1035;p40">
              <a:extLst>
                <a:ext uri="{FF2B5EF4-FFF2-40B4-BE49-F238E27FC236}">
                  <a16:creationId xmlns:a16="http://schemas.microsoft.com/office/drawing/2014/main" id="{DF78CD72-3B41-8247-89CF-A185C1D48534}"/>
                </a:ext>
              </a:extLst>
            </p:cNvPr>
            <p:cNvSpPr/>
            <p:nvPr/>
          </p:nvSpPr>
          <p:spPr>
            <a:xfrm>
              <a:off x="8012931" y="1341261"/>
              <a:ext cx="202133" cy="270446"/>
            </a:xfrm>
            <a:custGeom>
              <a:avLst/>
              <a:gdLst/>
              <a:ahLst/>
              <a:cxnLst/>
              <a:rect l="l" t="t" r="r" b="b"/>
              <a:pathLst>
                <a:path w="1010666" h="1352232" extrusionOk="0">
                  <a:moveTo>
                    <a:pt x="326390" y="1351915"/>
                  </a:moveTo>
                  <a:cubicBezTo>
                    <a:pt x="447929" y="1351090"/>
                    <a:pt x="476758" y="1318387"/>
                    <a:pt x="497142" y="1226757"/>
                  </a:cubicBezTo>
                  <a:cubicBezTo>
                    <a:pt x="505079" y="1190943"/>
                    <a:pt x="512382" y="1152208"/>
                    <a:pt x="520129" y="1111187"/>
                  </a:cubicBezTo>
                  <a:cubicBezTo>
                    <a:pt x="540004" y="1005586"/>
                    <a:pt x="562610" y="885888"/>
                    <a:pt x="602869" y="793750"/>
                  </a:cubicBezTo>
                  <a:cubicBezTo>
                    <a:pt x="721932" y="514413"/>
                    <a:pt x="897255" y="279463"/>
                    <a:pt x="1010666" y="0"/>
                  </a:cubicBezTo>
                  <a:lnTo>
                    <a:pt x="0" y="0"/>
                  </a:lnTo>
                  <a:lnTo>
                    <a:pt x="0" y="1351725"/>
                  </a:lnTo>
                  <a:lnTo>
                    <a:pt x="12573" y="1351598"/>
                  </a:lnTo>
                  <a:lnTo>
                    <a:pt x="12573" y="1352169"/>
                  </a:lnTo>
                  <a:cubicBezTo>
                    <a:pt x="41974" y="1352169"/>
                    <a:pt x="71438" y="1352169"/>
                    <a:pt x="100838" y="1352233"/>
                  </a:cubicBezTo>
                  <a:lnTo>
                    <a:pt x="118364" y="1351915"/>
                  </a:lnTo>
                  <a:cubicBezTo>
                    <a:pt x="162116" y="1351979"/>
                    <a:pt x="284671" y="1352487"/>
                    <a:pt x="326390" y="1351915"/>
                  </a:cubicBezTo>
                  <a:close/>
                </a:path>
              </a:pathLst>
            </a:custGeom>
            <a:solidFill>
              <a:schemeClr val="accent3"/>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3" name="Google Shape;1036;p40">
              <a:extLst>
                <a:ext uri="{FF2B5EF4-FFF2-40B4-BE49-F238E27FC236}">
                  <a16:creationId xmlns:a16="http://schemas.microsoft.com/office/drawing/2014/main" id="{C9D67D2E-B1EE-8E42-A245-90CF6B5445C7}"/>
                </a:ext>
              </a:extLst>
            </p:cNvPr>
            <p:cNvSpPr/>
            <p:nvPr/>
          </p:nvSpPr>
          <p:spPr>
            <a:xfrm>
              <a:off x="7804733" y="1341261"/>
              <a:ext cx="199288" cy="270439"/>
            </a:xfrm>
            <a:custGeom>
              <a:avLst/>
              <a:gdLst/>
              <a:ahLst/>
              <a:cxnLst/>
              <a:rect l="l" t="t" r="r" b="b"/>
              <a:pathLst>
                <a:path w="996442" h="1352197" extrusionOk="0">
                  <a:moveTo>
                    <a:pt x="996442" y="1352169"/>
                  </a:moveTo>
                  <a:lnTo>
                    <a:pt x="996442" y="0"/>
                  </a:lnTo>
                  <a:lnTo>
                    <a:pt x="0" y="0"/>
                  </a:lnTo>
                  <a:cubicBezTo>
                    <a:pt x="113538" y="279591"/>
                    <a:pt x="288671" y="514287"/>
                    <a:pt x="407797" y="793750"/>
                  </a:cubicBezTo>
                  <a:cubicBezTo>
                    <a:pt x="448056" y="885888"/>
                    <a:pt x="470662" y="1005586"/>
                    <a:pt x="490601" y="1111250"/>
                  </a:cubicBezTo>
                  <a:cubicBezTo>
                    <a:pt x="498348" y="1152208"/>
                    <a:pt x="505651" y="1190943"/>
                    <a:pt x="513588" y="1226757"/>
                  </a:cubicBezTo>
                  <a:cubicBezTo>
                    <a:pt x="533908" y="1329246"/>
                    <a:pt x="580580" y="1351153"/>
                    <a:pt x="682561" y="1352169"/>
                  </a:cubicBezTo>
                  <a:cubicBezTo>
                    <a:pt x="774002" y="1352169"/>
                    <a:pt x="905256" y="1352233"/>
                    <a:pt x="996442" y="1352169"/>
                  </a:cubicBezTo>
                  <a:close/>
                </a:path>
              </a:pathLst>
            </a:custGeom>
            <a:solidFill>
              <a:schemeClr val="accent4"/>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grpSp>
          <p:nvGrpSpPr>
            <p:cNvPr id="24" name="Google Shape;1037;p40">
              <a:extLst>
                <a:ext uri="{FF2B5EF4-FFF2-40B4-BE49-F238E27FC236}">
                  <a16:creationId xmlns:a16="http://schemas.microsoft.com/office/drawing/2014/main" id="{59A16E5B-F19A-E243-8CAF-978F8B84792B}"/>
                </a:ext>
              </a:extLst>
            </p:cNvPr>
            <p:cNvGrpSpPr/>
            <p:nvPr/>
          </p:nvGrpSpPr>
          <p:grpSpPr>
            <a:xfrm>
              <a:off x="7638277" y="937343"/>
              <a:ext cx="744273" cy="793950"/>
              <a:chOff x="6565437" y="1588001"/>
              <a:chExt cx="744273" cy="793950"/>
            </a:xfrm>
          </p:grpSpPr>
          <p:sp>
            <p:nvSpPr>
              <p:cNvPr id="25" name="Google Shape;1038;p40">
                <a:extLst>
                  <a:ext uri="{FF2B5EF4-FFF2-40B4-BE49-F238E27FC236}">
                    <a16:creationId xmlns:a16="http://schemas.microsoft.com/office/drawing/2014/main" id="{8564131B-78E8-E74D-9E7E-902759E3EC0D}"/>
                  </a:ext>
                </a:extLst>
              </p:cNvPr>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6" name="Google Shape;1039;p40">
                <a:extLst>
                  <a:ext uri="{FF2B5EF4-FFF2-40B4-BE49-F238E27FC236}">
                    <a16:creationId xmlns:a16="http://schemas.microsoft.com/office/drawing/2014/main" id="{E2DE932E-A1F6-FB43-B87A-3F48E9D8A298}"/>
                  </a:ext>
                </a:extLst>
              </p:cNvPr>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7" name="Google Shape;1040;p40">
                <a:extLst>
                  <a:ext uri="{FF2B5EF4-FFF2-40B4-BE49-F238E27FC236}">
                    <a16:creationId xmlns:a16="http://schemas.microsoft.com/office/drawing/2014/main" id="{57EDA818-EFA7-E54B-97A3-66E0A2945F3E}"/>
                  </a:ext>
                </a:extLst>
              </p:cNvPr>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8" name="Google Shape;1041;p40">
                <a:extLst>
                  <a:ext uri="{FF2B5EF4-FFF2-40B4-BE49-F238E27FC236}">
                    <a16:creationId xmlns:a16="http://schemas.microsoft.com/office/drawing/2014/main" id="{376C6E7D-14A0-594A-95FE-C1AD111155F9}"/>
                  </a:ext>
                </a:extLst>
              </p:cNvPr>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29" name="Google Shape;1042;p40">
                <a:extLst>
                  <a:ext uri="{FF2B5EF4-FFF2-40B4-BE49-F238E27FC236}">
                    <a16:creationId xmlns:a16="http://schemas.microsoft.com/office/drawing/2014/main" id="{E3411AE6-A431-034E-9463-DF808A4A5B08}"/>
                  </a:ext>
                </a:extLst>
              </p:cNvPr>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30" name="Google Shape;1043;p40">
                <a:extLst>
                  <a:ext uri="{FF2B5EF4-FFF2-40B4-BE49-F238E27FC236}">
                    <a16:creationId xmlns:a16="http://schemas.microsoft.com/office/drawing/2014/main" id="{BD0C945C-F6D1-4047-B778-89136EBCA7B1}"/>
                  </a:ext>
                </a:extLst>
              </p:cNvPr>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31" name="Google Shape;1044;p40">
                <a:extLst>
                  <a:ext uri="{FF2B5EF4-FFF2-40B4-BE49-F238E27FC236}">
                    <a16:creationId xmlns:a16="http://schemas.microsoft.com/office/drawing/2014/main" id="{DCEAE16E-78E3-AC40-B009-1C35BE7A676C}"/>
                  </a:ext>
                </a:extLst>
              </p:cNvPr>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32" name="Google Shape;1045;p40">
                <a:extLst>
                  <a:ext uri="{FF2B5EF4-FFF2-40B4-BE49-F238E27FC236}">
                    <a16:creationId xmlns:a16="http://schemas.microsoft.com/office/drawing/2014/main" id="{E3F35D04-C0A6-BE49-BA2B-781647659023}"/>
                  </a:ext>
                </a:extLst>
              </p:cNvPr>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33" name="Google Shape;1046;p40">
                <a:extLst>
                  <a:ext uri="{FF2B5EF4-FFF2-40B4-BE49-F238E27FC236}">
                    <a16:creationId xmlns:a16="http://schemas.microsoft.com/office/drawing/2014/main" id="{2C2473AD-F30A-CD40-A0C8-869CEDB5C028}"/>
                  </a:ext>
                </a:extLst>
              </p:cNvPr>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sp>
            <p:nvSpPr>
              <p:cNvPr id="34" name="Google Shape;1047;p40">
                <a:extLst>
                  <a:ext uri="{FF2B5EF4-FFF2-40B4-BE49-F238E27FC236}">
                    <a16:creationId xmlns:a16="http://schemas.microsoft.com/office/drawing/2014/main" id="{DEE31769-304E-BB48-9BE5-65531FA168A5}"/>
                  </a:ext>
                </a:extLst>
              </p:cNvPr>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Light" panose="020F0302020204030204" pitchFamily="34" charset="0"/>
                  <a:ea typeface="Tahoma" panose="020B0604030504040204" pitchFamily="34" charset="0"/>
                  <a:cs typeface="Tahoma" panose="020B0604030504040204" pitchFamily="34" charset="0"/>
                  <a:sym typeface="Calibri"/>
                </a:endParaRPr>
              </a:p>
            </p:txBody>
          </p:sp>
        </p:grpSp>
      </p:grpSp>
    </p:spTree>
    <p:extLst>
      <p:ext uri="{BB962C8B-B14F-4D97-AF65-F5344CB8AC3E}">
        <p14:creationId xmlns:p14="http://schemas.microsoft.com/office/powerpoint/2010/main" val="147829089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iola template">
  <a:themeElements>
    <a:clrScheme name="FKTK">
      <a:dk1>
        <a:srgbClr val="000000"/>
      </a:dk1>
      <a:lt1>
        <a:srgbClr val="FFFFFF"/>
      </a:lt1>
      <a:dk2>
        <a:srgbClr val="8A8682"/>
      </a:dk2>
      <a:lt2>
        <a:srgbClr val="F0EEE9"/>
      </a:lt2>
      <a:accent1>
        <a:srgbClr val="6098C8"/>
      </a:accent1>
      <a:accent2>
        <a:srgbClr val="0A2E86"/>
      </a:accent2>
      <a:accent3>
        <a:srgbClr val="B01860"/>
      </a:accent3>
      <a:accent4>
        <a:srgbClr val="A8C068"/>
      </a:accent4>
      <a:accent5>
        <a:srgbClr val="907BB3"/>
      </a:accent5>
      <a:accent6>
        <a:srgbClr val="C0C0C0"/>
      </a:accent6>
      <a:hlink>
        <a:srgbClr val="000000"/>
      </a:hlink>
      <a:folHlink>
        <a:srgbClr val="6611CC"/>
      </a:folHlink>
    </a:clrScheme>
    <a:fontScheme name="FKTK Theme">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KTK new" id="{BA5300C9-6D6C-C947-8DC6-7F89B42D6213}" vid="{72E8D355-468C-6245-85EF-2F29F295BCB5}"/>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57</TotalTime>
  <Words>972</Words>
  <Application>Microsoft Office PowerPoint</Application>
  <PresentationFormat>Platekrāna</PresentationFormat>
  <Paragraphs>122</Paragraphs>
  <Slides>28</Slides>
  <Notes>13</Notes>
  <HiddenSlides>0</HiddenSlides>
  <MMClips>0</MMClips>
  <ScaleCrop>false</ScaleCrop>
  <HeadingPairs>
    <vt:vector size="6" baseType="variant">
      <vt:variant>
        <vt:lpstr>Lietotie fonti</vt:lpstr>
      </vt:variant>
      <vt:variant>
        <vt:i4>10</vt:i4>
      </vt:variant>
      <vt:variant>
        <vt:lpstr>Dizains</vt:lpstr>
      </vt:variant>
      <vt:variant>
        <vt:i4>3</vt:i4>
      </vt:variant>
      <vt:variant>
        <vt:lpstr>Slaidu virsraksti</vt:lpstr>
      </vt:variant>
      <vt:variant>
        <vt:i4>28</vt:i4>
      </vt:variant>
    </vt:vector>
  </HeadingPairs>
  <TitlesOfParts>
    <vt:vector size="41" baseType="lpstr">
      <vt:lpstr>맑은 고딕</vt:lpstr>
      <vt:lpstr>Arial</vt:lpstr>
      <vt:lpstr>Arial Narrow</vt:lpstr>
      <vt:lpstr>Calibri</vt:lpstr>
      <vt:lpstr>Calibri Light</vt:lpstr>
      <vt:lpstr>Lora</vt:lpstr>
      <vt:lpstr>Quattrocento Sans</vt:lpstr>
      <vt:lpstr>Segoe UI Symbol</vt:lpstr>
      <vt:lpstr>Tahoma</vt:lpstr>
      <vt:lpstr>Wingdings</vt:lpstr>
      <vt:lpstr>Office Theme</vt:lpstr>
      <vt:lpstr>Viola template</vt:lpstr>
      <vt:lpstr>Custom Design</vt:lpstr>
      <vt:lpstr>PowerPoint prezentācija</vt:lpstr>
      <vt:lpstr>PowerPoint prezentācija</vt:lpstr>
      <vt:lpstr>PowerPoint prezentācija</vt:lpstr>
      <vt:lpstr>PowerPoint prezentācija</vt:lpstr>
      <vt:lpstr>PowerPoint prezentācija</vt:lpstr>
      <vt:lpstr>Kooperatīvās krājaizdevu sabiedrības Latvijā</vt:lpstr>
      <vt:lpstr>Situācija KKS sektorā</vt:lpstr>
      <vt:lpstr>KKS rādītāji</vt:lpstr>
      <vt:lpstr>KKS kredītportfelis un aizdevumu iespējas</vt:lpstr>
      <vt:lpstr>Pelnītspēja un regulējošo prasību izpilde</vt:lpstr>
      <vt:lpstr>PowerPoint prezentācija</vt:lpstr>
      <vt:lpstr>PowerPoint prezentācija</vt:lpstr>
      <vt:lpstr>PowerPoint prezentācija</vt:lpstr>
      <vt:lpstr>PowerPoint prezentācija</vt:lpstr>
      <vt:lpstr>PowerPoint prezentācija</vt:lpstr>
      <vt:lpstr>PowerPoint prezentācija</vt:lpstr>
      <vt:lpstr>1.1. MĒĢINĀJUMS IEGŪT FINANSIĀLU ATBALSTU</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linda.kraule</dc:creator>
  <cp:lastModifiedBy>LLKC02</cp:lastModifiedBy>
  <cp:revision>7</cp:revision>
  <dcterms:created xsi:type="dcterms:W3CDTF">2021-02-24T08:00:44Z</dcterms:created>
  <dcterms:modified xsi:type="dcterms:W3CDTF">2021-03-01T16:40:43Z</dcterms:modified>
</cp:coreProperties>
</file>